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26" r:id="rId2"/>
    <p:sldId id="320" r:id="rId3"/>
    <p:sldId id="261" r:id="rId4"/>
    <p:sldId id="263" r:id="rId5"/>
    <p:sldId id="267" r:id="rId6"/>
    <p:sldId id="266" r:id="rId7"/>
    <p:sldId id="272" r:id="rId8"/>
    <p:sldId id="273" r:id="rId9"/>
    <p:sldId id="274" r:id="rId10"/>
    <p:sldId id="276" r:id="rId11"/>
    <p:sldId id="277" r:id="rId12"/>
    <p:sldId id="278" r:id="rId13"/>
    <p:sldId id="280" r:id="rId14"/>
    <p:sldId id="281" r:id="rId15"/>
    <p:sldId id="284" r:id="rId16"/>
    <p:sldId id="287" r:id="rId17"/>
    <p:sldId id="288" r:id="rId18"/>
    <p:sldId id="324" r:id="rId19"/>
    <p:sldId id="309" r:id="rId20"/>
    <p:sldId id="323" r:id="rId21"/>
    <p:sldId id="310" r:id="rId22"/>
    <p:sldId id="319" r:id="rId23"/>
    <p:sldId id="322" r:id="rId24"/>
    <p:sldId id="307" r:id="rId25"/>
    <p:sldId id="294" r:id="rId26"/>
    <p:sldId id="321" r:id="rId27"/>
    <p:sldId id="302" r:id="rId28"/>
    <p:sldId id="297" r:id="rId29"/>
    <p:sldId id="316" r:id="rId30"/>
    <p:sldId id="327" r:id="rId31"/>
  </p:sldIdLst>
  <p:sldSz cx="9144000" cy="6858000" type="letter"/>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7F7F7"/>
    <a:srgbClr val="004080"/>
    <a:srgbClr val="800040"/>
    <a:srgbClr val="AED6FF"/>
    <a:srgbClr val="F4F4F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699" autoAdjust="0"/>
    <p:restoredTop sz="95369" autoAdjust="0"/>
  </p:normalViewPr>
  <p:slideViewPr>
    <p:cSldViewPr>
      <p:cViewPr varScale="1">
        <p:scale>
          <a:sx n="70" d="100"/>
          <a:sy n="70" d="100"/>
        </p:scale>
        <p:origin x="-2004" y="-90"/>
      </p:cViewPr>
      <p:guideLst>
        <p:guide orient="horz" pos="3264"/>
        <p:guide pos="5616"/>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50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32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32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32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860F9F6-3229-4DE3-90B0-3D6D258278E0}"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D5AC7AE-6A47-4EF3-AD65-30EC0D74C49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D5A34-60F6-4885-B432-52830272BC65}" type="slidenum">
              <a:rPr lang="en-US"/>
              <a:pPr/>
              <a:t>3</a:t>
            </a:fld>
            <a:endParaRPr lang="en-US"/>
          </a:p>
        </p:txBody>
      </p:sp>
      <p:sp>
        <p:nvSpPr>
          <p:cNvPr id="22530" name="Rectangle 2"/>
          <p:cNvSpPr>
            <a:spLocks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Ancient Babylonian clay tablets, date from around 4000 to 5000 BC, and were of such small size and such significance that they are considered the very first truly miniature documents that have survived. These tablets  were the first documents to record codes of law, legal documents, works of science, history, literature and religion, contracts, partnership agreements, even promissory notes. This tablet dates from about 2300 BC and deals with the issue of barley and bran for sheep, it measures 1” wide and 7/8” high.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FA748-CBD8-4681-8F33-962C949A0AD1}" type="slidenum">
              <a:rPr lang="en-US"/>
              <a:pPr/>
              <a:t>12</a:t>
            </a:fld>
            <a:endParaRPr lang="en-US"/>
          </a:p>
        </p:txBody>
      </p:sp>
      <p:sp>
        <p:nvSpPr>
          <p:cNvPr id="55298" name="Rectangle 2"/>
          <p:cNvSpPr>
            <a:spLocks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t>Another type of binding seen in the 17</a:t>
            </a:r>
            <a:r>
              <a:rPr lang="en-US" baseline="30000"/>
              <a:t>th</a:t>
            </a:r>
            <a:r>
              <a:rPr lang="en-US"/>
              <a:t> century is Tortoise as seen on this French prayer book printed in 1647.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610A99-1F05-42B6-B93D-831A92C3FD0E}" type="slidenum">
              <a:rPr lang="en-US"/>
              <a:pPr/>
              <a:t>13</a:t>
            </a:fld>
            <a:endParaRPr lang="en-US"/>
          </a:p>
        </p:txBody>
      </p:sp>
      <p:sp>
        <p:nvSpPr>
          <p:cNvPr id="59394" name="Rectangle 2"/>
          <p:cNvSpPr>
            <a:spLocks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Religious books remained important in the 18</a:t>
            </a:r>
            <a:r>
              <a:rPr lang="en-US" baseline="30000"/>
              <a:t>th</a:t>
            </a:r>
            <a:r>
              <a:rPr lang="en-US"/>
              <a:t> century, but the classic began to appear in miniature too. This tome of Pindars Olympia, was printed on silk in 1754.</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89811-61AD-420E-87EB-E382258E6A14}" type="slidenum">
              <a:rPr lang="en-US"/>
              <a:pPr/>
              <a:t>14</a:t>
            </a:fld>
            <a:endParaRPr lang="en-US"/>
          </a:p>
        </p:txBody>
      </p:sp>
      <p:sp>
        <p:nvSpPr>
          <p:cNvPr id="61442" name="Rectangle 2"/>
          <p:cNvSpPr>
            <a:spLocks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In France, the art of the book reached a zenith in the 18</a:t>
            </a:r>
            <a:r>
              <a:rPr lang="en-US" baseline="30000"/>
              <a:t>th</a:t>
            </a:r>
            <a:r>
              <a:rPr lang="en-US"/>
              <a:t> century and this was reflected in miniature books as well as you can see from gilded binding of </a:t>
            </a:r>
            <a:r>
              <a:rPr lang="en-US" i="1"/>
              <a:t>Les Psalmes de David, printed in 1776.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FFB9F-5A5D-4865-8F42-281BF422B296}" type="slidenum">
              <a:rPr lang="en-US"/>
              <a:pPr/>
              <a:t>15</a:t>
            </a:fld>
            <a:endParaRPr lang="en-US"/>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t>In London, the Company of Stationers published the London Almanac each year from about 1680 to 1890 in different sizes and a variety of bindings. Almanacs were attractively engraved and included a calendar for each month, astronomical data and other bits of information. This handsomely Venetian mosaic binding in multicolor morocco dates from 1781.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FCBF6-6905-4FD4-851E-8B6D18454FBD}" type="slidenum">
              <a:rPr lang="en-US"/>
              <a:pPr/>
              <a:t>16</a:t>
            </a:fld>
            <a:endParaRPr lang="en-US"/>
          </a:p>
        </p:txBody>
      </p:sp>
      <p:sp>
        <p:nvSpPr>
          <p:cNvPr id="72706" name="Rectangle 2"/>
          <p:cNvSpPr>
            <a:spLocks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Small almanacs were the rage in France at this time. Almanacs most often came in gilt morocco bindings with engravings, but more rare examples include a faux book slipcase.</a:t>
            </a:r>
          </a:p>
          <a:p>
            <a:r>
              <a:rPr lang="en-US"/>
              <a:t>	Mini books became a popular way to interest children in reading.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CF88D7-048F-4615-9110-79AC4913D1B4}" type="slidenum">
              <a:rPr lang="en-US"/>
              <a:pPr/>
              <a:t>17</a:t>
            </a:fld>
            <a:endParaRPr lang="en-US"/>
          </a:p>
        </p:txBody>
      </p:sp>
      <p:sp>
        <p:nvSpPr>
          <p:cNvPr id="74754" name="Rectangle 2"/>
          <p:cNvSpPr>
            <a:spLocks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During the nineteenth century, the popularity and subject matter of mini books expanded dramatically. The marriage of photography and lithography opened the way to simply copy larger volumes into a miniature format. </a:t>
            </a:r>
          </a:p>
          <a:p>
            <a:r>
              <a:rPr lang="en-US"/>
              <a:t>	The race toward greater miniaturization took hold in the 19</a:t>
            </a:r>
            <a:r>
              <a:rPr lang="en-US" baseline="30000"/>
              <a:t>th</a:t>
            </a:r>
            <a:r>
              <a:rPr lang="en-US"/>
              <a:t> century. The Ulrico Hoepli  of Milan used the famous  2 point “fly’s eye type” in  Dante’s La Divina Commedia in 1878. This microscopic  type face is said to have seriously injured the eyesight of both the compositor and the corrector. It took one month to print 30 pages and new types were necessary for every new form.</a:t>
            </a:r>
          </a:p>
          <a:p>
            <a:r>
              <a:rPr lang="en-US"/>
              <a:t>	Even Napoleon carried volumes of the </a:t>
            </a:r>
            <a:r>
              <a:rPr lang="en-US" i="1"/>
              <a:t>Bibliotheque de Voyagers, </a:t>
            </a:r>
            <a:r>
              <a:rPr lang="en-US"/>
              <a:t>a 40 volume set of French classics set in a wooden case on his journeys.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3AF87-D9B6-436D-9E09-B70B88232980}" type="slidenum">
              <a:rPr lang="en-US"/>
              <a:pPr/>
              <a:t>19</a:t>
            </a:fld>
            <a:endParaRPr lang="en-US"/>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t>So that we are all on the same page – a miniature book is generally defined as being a tome approximately three inches tall by three inches wide or smaller. However books up to four inches are considered miniature, especially if they are older and meant to  be a miniature. </a:t>
            </a:r>
          </a:p>
          <a:p>
            <a:endParaRPr lang="en-US"/>
          </a:p>
          <a:p>
            <a:r>
              <a:rPr lang="en-US"/>
              <a:t>Books in a miniature format possess a special appeal to many collectors. There is an intimacy and charm about them. Their small dimensions demand a gentle touch and careful handling. But in spite of their small size, minis satisfy very practical needs.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08D0A-4E5A-45A2-9796-52DBA71E67A0}" type="slidenum">
              <a:rPr lang="en-US"/>
              <a:pPr/>
              <a:t>4</a:t>
            </a:fld>
            <a:endParaRPr lang="en-US"/>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t>Like the Babylonian tablets, the ancient Egyptian scarabs are precursors to miniature books. Scarab means beetle in Latin,  and the beetle was sacred to Egyptians – they believed it was a symbol of immortality. Hard stones were fashioned into beetle shapes and the flat back was engraved. Scarabs were placed in tombs and often engraved with sections from the Book of the Dead. </a:t>
            </a:r>
          </a:p>
          <a:p>
            <a:endParaRPr lang="en-US"/>
          </a:p>
          <a:p>
            <a:r>
              <a:rPr lang="en-US"/>
              <a:t>Other scarabs were used as seals, inscribed with details of historical events, marriages, and births for example. These inscriptions were done in hieroglyphics.</a:t>
            </a:r>
          </a:p>
          <a:p>
            <a:endParaRPr lang="en-US"/>
          </a:p>
          <a:p>
            <a:r>
              <a:rPr lang="en-US"/>
              <a:t>My husband Stephen acquired a collection of six “Second Intermediate Period” scarabs all with Royal inscriptions at auction at Sotheby’s in London in 1975 from the Duke of Northumberland’s collection because of his interest in antiquities. </a:t>
            </a:r>
          </a:p>
          <a:p>
            <a:endParaRPr lang="en-US"/>
          </a:p>
          <a:p>
            <a:r>
              <a:rPr lang="en-US"/>
              <a:t>Both of these scarabs are of green glazed steatite, Steve’s scarab on the left is inscribed with the cartouche of the Pharaoh Wadj and mine is of the Pharaoh Atmose 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66C55E-2BA1-4992-B57E-7A22CBE10394}" type="slidenum">
              <a:rPr lang="en-US"/>
              <a:pPr/>
              <a:t>5</a:t>
            </a:fld>
            <a:endParaRPr lang="en-US"/>
          </a:p>
        </p:txBody>
      </p:sp>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latin typeface="Garamond" pitchFamily="18" charset="0"/>
              </a:rPr>
              <a:t>During the middle ages, and prior to the invention of printing from type around 1456, books were written mostly by hand on vellum.Illuminated manuscripts are embellished with ornamented initials, borders, scrolls, miniatures – those original paintings used to decorate and describe the text –having nothing to do with the size of the book.and other designs usually in gold and /or colors.  As we all know, fine medieval manuscripts are scarce, manuscripts with miniatures are scarcer still, and miniature manuscripts with fine miniatures are extremely rare.</a:t>
            </a:r>
          </a:p>
          <a:p>
            <a:r>
              <a:rPr lang="en-US">
                <a:latin typeface="Garamond" pitchFamily="18" charset="0"/>
              </a:rPr>
              <a:t>	The illumination you see here, is from a 16th century Book of Hours known as the, illuminated by the celebrated Flemish illuminator Simon Benning, which measures 97 mm by 63 mm, or just under 3 ½” tall. It is the scene of the Visitation showing the Virgin and St. Elizabeth with a Flemish manor house in the background.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A554E-D49F-48DB-8235-134F485BE1CF}" type="slidenum">
              <a:rPr lang="en-US"/>
              <a:pPr/>
              <a:t>6</a:t>
            </a:fld>
            <a:endParaRPr lang="en-US"/>
          </a:p>
        </p:txBody>
      </p:sp>
      <p:sp>
        <p:nvSpPr>
          <p:cNvPr id="30722" name="Rectangle 2"/>
          <p:cNvSpPr>
            <a:spLocks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t>The Church was the chief producer of manuscripts, and had the largest organization of scribes. For the most part, early miniature manuscripts were devotional and could be carried in the pocket of royalty, clergy or even the soldier going off to war.</a:t>
            </a:r>
          </a:p>
          <a:p>
            <a:r>
              <a:rPr lang="en-US"/>
              <a:t>	This calendar, psalter and book of hours for use by the Dominican Friars was written in Latin, in France in the late thirteenth century. It measures 2 5/8” tall High and 1 ¾” wide.</a:t>
            </a:r>
          </a:p>
          <a:p>
            <a:endParaRPr lang="en-US"/>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D89A5-881D-4BFC-B37D-9B4A8095487C}" type="slidenum">
              <a:rPr lang="en-US"/>
              <a:pPr/>
              <a:t>7</a:t>
            </a:fld>
            <a:endParaRPr lang="en-US"/>
          </a:p>
        </p:txBody>
      </p:sp>
      <p:sp>
        <p:nvSpPr>
          <p:cNvPr id="40962" name="Rectangle 2"/>
          <p:cNvSpPr>
            <a:spLocks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Incunabula, is generally used to refer to books printed before 1501. It is the period from the printing of the Gutenberg Bible, circa 1450 to 1501, and is considered to be the infancy or cradle period of printing. Over 38,000 incunabula are known to have existed, mostly in folio or quarto sizes, and less than 50 were known in miniature.</a:t>
            </a:r>
          </a:p>
          <a:p>
            <a:r>
              <a:rPr lang="en-US"/>
              <a:t>	The earliest miniature example is an </a:t>
            </a:r>
            <a:r>
              <a:rPr lang="en-US" i="1"/>
              <a:t>Officium Beatae Mariae Virginis</a:t>
            </a:r>
            <a:r>
              <a:rPr lang="en-US"/>
              <a:t> published in Venice by Nicholas Jenson in 1475 and measured only 2 ¼” high. The page above is from another miniature incunabulum – a Latin </a:t>
            </a:r>
            <a:r>
              <a:rPr lang="en-US" i="1"/>
              <a:t>Horae – </a:t>
            </a:r>
            <a:r>
              <a:rPr lang="en-US"/>
              <a:t>printed in Naples in 1488.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EA41C-76AF-430D-84A6-03BBB849002C}" type="slidenum">
              <a:rPr lang="en-US"/>
              <a:pPr/>
              <a:t>8</a:t>
            </a:fld>
            <a:endParaRPr lang="en-US"/>
          </a:p>
        </p:txBody>
      </p:sp>
      <p:sp>
        <p:nvSpPr>
          <p:cNvPr id="43010" name="Rectangle 2"/>
          <p:cNvSpPr>
            <a:spLocks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My earliest printed book is a Psalterium Bibliam, printed in Venice in 1525, in red and black ink, with a woodcut of King David on the title page.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23E44-3863-4C34-AADC-CB3EE5B0932C}" type="slidenum">
              <a:rPr lang="en-US"/>
              <a:pPr/>
              <a:t>9</a:t>
            </a:fld>
            <a:endParaRPr lang="en-US"/>
          </a:p>
        </p:txBody>
      </p:sp>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Most miniature books of the 17th century were religious in nature, the thumb bible became popular. This example is Dess Alten Testaments Mittler,  printed in Switzerland  in the late 17th century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3D714-FD88-46EA-B833-DF0663F6E7A1}" type="slidenum">
              <a:rPr lang="en-US"/>
              <a:pPr/>
              <a:t>10</a:t>
            </a:fld>
            <a:endParaRPr lang="en-US"/>
          </a:p>
        </p:txBody>
      </p:sp>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sz="2000">
                <a:latin typeface="Garamond" pitchFamily="18" charset="0"/>
              </a:rPr>
              <a:t>The Orden de las Oraciones Quotidianas – the order of daily prayers - was printed in the Hague in 1732 and measures 2 7/8” high by 1 7/8” wide. It is finely bound in a contemporary morocco gilt, but what makes this so special is that it is a fine Jewish prayer book in Spanish for Jews of Sephardic origin.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E888A1-454D-4141-A37A-FE3944AB5D46}" type="slidenum">
              <a:rPr lang="en-US"/>
              <a:pPr/>
              <a:t>11</a:t>
            </a:fld>
            <a:endParaRPr lang="en-US"/>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The Company of Stationers in London published The Whole Book of Psalms in the 17th century, with bindings embroidered by the nuns Little Sidding, the only protestant monastic establishment in England.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146FB1-2A45-454E-9A01-E0DAF1FBF57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8A1197-099B-49AE-9F8E-06B32CF58CB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9B81C0-A067-4C9F-85DF-8AF51B7D0C0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9BAE4C8-30D3-428C-8C1B-16B11ED6BDF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C3AEBC-89E7-446A-B9B6-C553F5C56C6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869531-A6DE-4DEB-BB66-659F8C2B3BF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1C6E70-1AFA-454B-88E3-543C28ECB43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BBE27BC-61CF-4880-9DF2-D8F9CF6BF10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3D604D-224F-40D6-9BF4-4D6CA72B563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B6D41E7-E6D6-456F-A44E-757D9835796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5A96C6-F238-44C2-8B31-628DDD38B32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EFBB9D-4FCD-46DF-8B78-948F849CF45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8F5CA6F-D816-4CE8-B1E2-A00529256F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image" Target="../media/image4.wmf"/><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Rectangle 1029"/>
          <p:cNvSpPr>
            <a:spLocks noGrp="1" noChangeArrowheads="1"/>
          </p:cNvSpPr>
          <p:nvPr>
            <p:ph type="title" idx="4294967295"/>
          </p:nvPr>
        </p:nvSpPr>
        <p:spPr>
          <a:xfrm>
            <a:off x="1263650" y="762000"/>
            <a:ext cx="6661150" cy="979488"/>
          </a:xfrm>
        </p:spPr>
        <p:txBody>
          <a:bodyPr anchor="t"/>
          <a:lstStyle/>
          <a:p>
            <a:pPr>
              <a:lnSpc>
                <a:spcPct val="90000"/>
              </a:lnSpc>
            </a:pPr>
            <a:r>
              <a:rPr lang="en-US" sz="5400" b="1">
                <a:solidFill>
                  <a:srgbClr val="800040"/>
                </a:solidFill>
                <a:latin typeface="Arial" charset="0"/>
              </a:rPr>
              <a:t>Centuries </a:t>
            </a:r>
            <a:br>
              <a:rPr lang="en-US" sz="5400" b="1">
                <a:solidFill>
                  <a:srgbClr val="800040"/>
                </a:solidFill>
                <a:latin typeface="Arial" charset="0"/>
              </a:rPr>
            </a:br>
            <a:r>
              <a:rPr lang="en-US" sz="5400" b="1">
                <a:solidFill>
                  <a:srgbClr val="800040"/>
                </a:solidFill>
                <a:latin typeface="Arial" charset="0"/>
              </a:rPr>
              <a:t>of </a:t>
            </a:r>
            <a:br>
              <a:rPr lang="en-US" sz="5400" b="1">
                <a:solidFill>
                  <a:srgbClr val="800040"/>
                </a:solidFill>
                <a:latin typeface="Arial" charset="0"/>
              </a:rPr>
            </a:br>
            <a:r>
              <a:rPr lang="en-US" sz="5400" b="1">
                <a:solidFill>
                  <a:srgbClr val="800040"/>
                </a:solidFill>
                <a:latin typeface="Arial" charset="0"/>
              </a:rPr>
              <a:t>Miniature Books</a:t>
            </a:r>
            <a:endParaRPr lang="en-US">
              <a:latin typeface="Arial" charset="0"/>
            </a:endParaRPr>
          </a:p>
        </p:txBody>
      </p:sp>
      <p:sp>
        <p:nvSpPr>
          <p:cNvPr id="153608" name="Text Box 1032"/>
          <p:cNvSpPr txBox="1">
            <a:spLocks noChangeArrowheads="1"/>
          </p:cNvSpPr>
          <p:nvPr/>
        </p:nvSpPr>
        <p:spPr bwMode="auto">
          <a:xfrm>
            <a:off x="1219200" y="5791200"/>
            <a:ext cx="6934200" cy="844550"/>
          </a:xfrm>
          <a:prstGeom prst="rect">
            <a:avLst/>
          </a:prstGeom>
          <a:noFill/>
          <a:ln w="9525">
            <a:noFill/>
            <a:miter lim="800000"/>
            <a:headEnd/>
            <a:tailEnd/>
          </a:ln>
          <a:effectLst/>
        </p:spPr>
        <p:txBody>
          <a:bodyPr>
            <a:spAutoFit/>
          </a:bodyPr>
          <a:lstStyle/>
          <a:p>
            <a:pPr algn="ctr">
              <a:lnSpc>
                <a:spcPct val="30000"/>
              </a:lnSpc>
              <a:spcBef>
                <a:spcPct val="50000"/>
              </a:spcBef>
            </a:pPr>
            <a:r>
              <a:rPr lang="en-US" sz="1400" b="1">
                <a:solidFill>
                  <a:srgbClr val="004080"/>
                </a:solidFill>
              </a:rPr>
              <a:t>Presentation provided courtesy of the </a:t>
            </a:r>
          </a:p>
          <a:p>
            <a:pPr algn="ctr">
              <a:lnSpc>
                <a:spcPct val="30000"/>
              </a:lnSpc>
              <a:spcBef>
                <a:spcPct val="50000"/>
              </a:spcBef>
            </a:pPr>
            <a:r>
              <a:rPr lang="en-US" sz="3200" b="1">
                <a:solidFill>
                  <a:srgbClr val="004080"/>
                </a:solidFill>
              </a:rPr>
              <a:t>Miniature Book Society, Inc.</a:t>
            </a:r>
          </a:p>
          <a:p>
            <a:pPr algn="ctr">
              <a:lnSpc>
                <a:spcPct val="90000"/>
              </a:lnSpc>
              <a:spcBef>
                <a:spcPct val="50000"/>
              </a:spcBef>
            </a:pPr>
            <a:r>
              <a:rPr lang="en-US" sz="1400" b="1">
                <a:solidFill>
                  <a:srgbClr val="004080"/>
                </a:solidFill>
              </a:rPr>
              <a:t>Use is limited to education purposes only. No reproduction permitted</a:t>
            </a:r>
            <a:r>
              <a:rPr lang="en-US" sz="1400" b="1"/>
              <a:t>.</a:t>
            </a:r>
          </a:p>
        </p:txBody>
      </p:sp>
      <p:pic>
        <p:nvPicPr>
          <p:cNvPr id="153609" name="Picture 1033"/>
          <p:cNvPicPr>
            <a:picLocks noChangeAspect="1" noChangeArrowheads="1"/>
          </p:cNvPicPr>
          <p:nvPr/>
        </p:nvPicPr>
        <p:blipFill>
          <a:blip r:embed="rId2" cstate="print"/>
          <a:srcRect/>
          <a:stretch>
            <a:fillRect/>
          </a:stretch>
        </p:blipFill>
        <p:spPr bwMode="auto">
          <a:xfrm>
            <a:off x="7620000" y="609600"/>
            <a:ext cx="1295400" cy="971550"/>
          </a:xfrm>
          <a:prstGeom prst="rect">
            <a:avLst/>
          </a:prstGeom>
          <a:noFill/>
          <a:ln w="9525">
            <a:noFill/>
            <a:miter lim="800000"/>
            <a:headEnd/>
            <a:tailEnd/>
          </a:ln>
          <a:effectLst/>
        </p:spPr>
      </p:pic>
      <p:pic>
        <p:nvPicPr>
          <p:cNvPr id="153610" name="Picture 1034"/>
          <p:cNvPicPr>
            <a:picLocks noChangeAspect="1" noChangeArrowheads="1"/>
          </p:cNvPicPr>
          <p:nvPr/>
        </p:nvPicPr>
        <p:blipFill>
          <a:blip r:embed="rId3" cstate="print"/>
          <a:srcRect/>
          <a:stretch>
            <a:fillRect/>
          </a:stretch>
        </p:blipFill>
        <p:spPr bwMode="auto">
          <a:xfrm>
            <a:off x="7543800" y="1714500"/>
            <a:ext cx="1371600" cy="1028700"/>
          </a:xfrm>
          <a:prstGeom prst="rect">
            <a:avLst/>
          </a:prstGeom>
          <a:noFill/>
          <a:ln w="9525">
            <a:noFill/>
            <a:miter lim="800000"/>
            <a:headEnd/>
            <a:tailEnd/>
          </a:ln>
          <a:effectLst/>
        </p:spPr>
      </p:pic>
      <p:pic>
        <p:nvPicPr>
          <p:cNvPr id="153611" name="Picture 1035"/>
          <p:cNvPicPr>
            <a:picLocks noChangeAspect="1" noChangeArrowheads="1"/>
          </p:cNvPicPr>
          <p:nvPr/>
        </p:nvPicPr>
        <p:blipFill>
          <a:blip r:embed="rId4" cstate="print"/>
          <a:srcRect/>
          <a:stretch>
            <a:fillRect/>
          </a:stretch>
        </p:blipFill>
        <p:spPr bwMode="auto">
          <a:xfrm>
            <a:off x="228600" y="590550"/>
            <a:ext cx="1295400" cy="971550"/>
          </a:xfrm>
          <a:prstGeom prst="rect">
            <a:avLst/>
          </a:prstGeom>
          <a:noFill/>
          <a:ln w="9525">
            <a:noFill/>
            <a:miter lim="800000"/>
            <a:headEnd/>
            <a:tailEnd/>
          </a:ln>
          <a:effectLst/>
        </p:spPr>
      </p:pic>
      <p:pic>
        <p:nvPicPr>
          <p:cNvPr id="153614" name="Picture 1038"/>
          <p:cNvPicPr>
            <a:picLocks noChangeAspect="1" noChangeArrowheads="1"/>
          </p:cNvPicPr>
          <p:nvPr/>
        </p:nvPicPr>
        <p:blipFill>
          <a:blip r:embed="rId5" cstate="print"/>
          <a:srcRect/>
          <a:stretch>
            <a:fillRect/>
          </a:stretch>
        </p:blipFill>
        <p:spPr bwMode="auto">
          <a:xfrm>
            <a:off x="228600" y="2990850"/>
            <a:ext cx="1295400" cy="971550"/>
          </a:xfrm>
          <a:prstGeom prst="rect">
            <a:avLst/>
          </a:prstGeom>
          <a:noFill/>
          <a:ln w="9525">
            <a:noFill/>
            <a:miter lim="800000"/>
            <a:headEnd/>
            <a:tailEnd/>
          </a:ln>
          <a:effectLst/>
        </p:spPr>
      </p:pic>
      <p:pic>
        <p:nvPicPr>
          <p:cNvPr id="153615" name="Picture 1039"/>
          <p:cNvPicPr>
            <a:picLocks noChangeAspect="1" noChangeArrowheads="1"/>
          </p:cNvPicPr>
          <p:nvPr/>
        </p:nvPicPr>
        <p:blipFill>
          <a:blip r:embed="rId6" cstate="print"/>
          <a:srcRect/>
          <a:stretch>
            <a:fillRect/>
          </a:stretch>
        </p:blipFill>
        <p:spPr bwMode="auto">
          <a:xfrm>
            <a:off x="228600" y="4210050"/>
            <a:ext cx="1295400" cy="971550"/>
          </a:xfrm>
          <a:prstGeom prst="rect">
            <a:avLst/>
          </a:prstGeom>
          <a:noFill/>
          <a:ln w="9525">
            <a:noFill/>
            <a:miter lim="800000"/>
            <a:headEnd/>
            <a:tailEnd/>
          </a:ln>
          <a:effectLst/>
        </p:spPr>
      </p:pic>
      <p:pic>
        <p:nvPicPr>
          <p:cNvPr id="153616" name="Picture 1040"/>
          <p:cNvPicPr>
            <a:picLocks noChangeAspect="1" noChangeArrowheads="1"/>
          </p:cNvPicPr>
          <p:nvPr/>
        </p:nvPicPr>
        <p:blipFill>
          <a:blip r:embed="rId7" cstate="print"/>
          <a:srcRect/>
          <a:stretch>
            <a:fillRect/>
          </a:stretch>
        </p:blipFill>
        <p:spPr bwMode="auto">
          <a:xfrm>
            <a:off x="228600" y="1771650"/>
            <a:ext cx="1295400" cy="971550"/>
          </a:xfrm>
          <a:prstGeom prst="rect">
            <a:avLst/>
          </a:prstGeom>
          <a:noFill/>
          <a:ln w="9525">
            <a:noFill/>
            <a:miter lim="800000"/>
            <a:headEnd/>
            <a:tailEnd/>
          </a:ln>
          <a:effectLst/>
        </p:spPr>
      </p:pic>
      <p:pic>
        <p:nvPicPr>
          <p:cNvPr id="153617" name="Picture 1041"/>
          <p:cNvPicPr>
            <a:picLocks noChangeAspect="1" noChangeArrowheads="1"/>
          </p:cNvPicPr>
          <p:nvPr/>
        </p:nvPicPr>
        <p:blipFill>
          <a:blip r:embed="rId8" cstate="print"/>
          <a:srcRect/>
          <a:stretch>
            <a:fillRect/>
          </a:stretch>
        </p:blipFill>
        <p:spPr bwMode="auto">
          <a:xfrm>
            <a:off x="7543800" y="2895600"/>
            <a:ext cx="1371600" cy="1028700"/>
          </a:xfrm>
          <a:prstGeom prst="rect">
            <a:avLst/>
          </a:prstGeom>
          <a:noFill/>
          <a:ln w="9525">
            <a:noFill/>
            <a:miter lim="800000"/>
            <a:headEnd/>
            <a:tailEnd/>
          </a:ln>
          <a:effectLst/>
        </p:spPr>
      </p:pic>
      <p:pic>
        <p:nvPicPr>
          <p:cNvPr id="153620" name="Picture 1044"/>
          <p:cNvPicPr>
            <a:picLocks noChangeAspect="1" noChangeArrowheads="1"/>
          </p:cNvPicPr>
          <p:nvPr/>
        </p:nvPicPr>
        <p:blipFill>
          <a:blip r:embed="rId9" cstate="print"/>
          <a:srcRect/>
          <a:stretch>
            <a:fillRect/>
          </a:stretch>
        </p:blipFill>
        <p:spPr bwMode="auto">
          <a:xfrm>
            <a:off x="304800" y="5599113"/>
            <a:ext cx="1752600" cy="1042987"/>
          </a:xfrm>
          <a:prstGeom prst="rect">
            <a:avLst/>
          </a:prstGeom>
          <a:noFill/>
          <a:ln w="9525">
            <a:noFill/>
            <a:miter lim="800000"/>
            <a:headEnd/>
            <a:tailEnd/>
          </a:ln>
          <a:effectLst/>
        </p:spPr>
      </p:pic>
      <p:pic>
        <p:nvPicPr>
          <p:cNvPr id="153622" name="Picture 1046"/>
          <p:cNvPicPr>
            <a:picLocks noChangeAspect="1" noChangeArrowheads="1"/>
          </p:cNvPicPr>
          <p:nvPr/>
        </p:nvPicPr>
        <p:blipFill>
          <a:blip r:embed="rId10" cstate="print"/>
          <a:srcRect/>
          <a:stretch>
            <a:fillRect/>
          </a:stretch>
        </p:blipFill>
        <p:spPr bwMode="auto">
          <a:xfrm>
            <a:off x="3363913" y="3276600"/>
            <a:ext cx="2351087" cy="2362200"/>
          </a:xfrm>
          <a:prstGeom prst="rect">
            <a:avLst/>
          </a:prstGeom>
          <a:noFill/>
          <a:ln w="9525">
            <a:noFill/>
            <a:miter lim="800000"/>
            <a:headEnd/>
            <a:tailEnd/>
          </a:ln>
          <a:effectLst/>
        </p:spPr>
      </p:pic>
      <p:pic>
        <p:nvPicPr>
          <p:cNvPr id="153623" name="Picture 1047"/>
          <p:cNvPicPr>
            <a:picLocks noChangeAspect="1" noChangeArrowheads="1"/>
          </p:cNvPicPr>
          <p:nvPr/>
        </p:nvPicPr>
        <p:blipFill>
          <a:blip r:embed="rId11" cstate="print"/>
          <a:srcRect/>
          <a:stretch>
            <a:fillRect/>
          </a:stretch>
        </p:blipFill>
        <p:spPr bwMode="auto">
          <a:xfrm>
            <a:off x="7543800" y="4038600"/>
            <a:ext cx="1371600" cy="1171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28600" y="76200"/>
            <a:ext cx="8610600" cy="1143000"/>
          </a:xfrm>
        </p:spPr>
        <p:txBody>
          <a:bodyPr/>
          <a:lstStyle/>
          <a:p>
            <a:r>
              <a:rPr lang="en-US" sz="3200" b="1">
                <a:latin typeface="Arial" charset="0"/>
              </a:rPr>
              <a:t>RELIGIOUS BOOKS</a:t>
            </a:r>
            <a:endParaRPr lang="en-US" sz="3600" b="1">
              <a:latin typeface="Arial" charset="0"/>
            </a:endParaRPr>
          </a:p>
        </p:txBody>
      </p:sp>
      <p:pic>
        <p:nvPicPr>
          <p:cNvPr id="48132" name="Picture 4" descr="DSCN0145"/>
          <p:cNvPicPr>
            <a:picLocks noChangeAspect="1" noChangeArrowheads="1"/>
          </p:cNvPicPr>
          <p:nvPr/>
        </p:nvPicPr>
        <p:blipFill>
          <a:blip r:embed="rId3" cstate="print"/>
          <a:srcRect l="26042" r="20833" b="8333"/>
          <a:stretch>
            <a:fillRect/>
          </a:stretch>
        </p:blipFill>
        <p:spPr bwMode="auto">
          <a:xfrm>
            <a:off x="1016000" y="1066800"/>
            <a:ext cx="2884488" cy="3733800"/>
          </a:xfrm>
          <a:prstGeom prst="rect">
            <a:avLst/>
          </a:prstGeom>
          <a:noFill/>
          <a:effectLst>
            <a:outerShdw dist="99190" dir="3011666" algn="ctr" rotWithShape="0">
              <a:srgbClr val="808080"/>
            </a:outerShdw>
          </a:effectLst>
        </p:spPr>
      </p:pic>
      <p:pic>
        <p:nvPicPr>
          <p:cNvPr id="48133" name="Picture 5" descr="DSCN0146"/>
          <p:cNvPicPr>
            <a:picLocks noChangeAspect="1" noChangeArrowheads="1"/>
          </p:cNvPicPr>
          <p:nvPr/>
        </p:nvPicPr>
        <p:blipFill>
          <a:blip r:embed="rId4" cstate="print"/>
          <a:srcRect l="48958" t="4167" r="7292" b="9723"/>
          <a:stretch>
            <a:fillRect/>
          </a:stretch>
        </p:blipFill>
        <p:spPr bwMode="auto">
          <a:xfrm>
            <a:off x="4876800" y="1066800"/>
            <a:ext cx="2532063" cy="3733800"/>
          </a:xfrm>
          <a:prstGeom prst="rect">
            <a:avLst/>
          </a:prstGeom>
          <a:noFill/>
          <a:effectLst>
            <a:outerShdw dist="99190" dir="3011666" algn="ctr" rotWithShape="0">
              <a:srgbClr val="808080"/>
            </a:outerShdw>
          </a:effectLst>
        </p:spPr>
      </p:pic>
      <p:sp>
        <p:nvSpPr>
          <p:cNvPr id="48134" name="Rectangle 6"/>
          <p:cNvSpPr>
            <a:spLocks noChangeArrowheads="1"/>
          </p:cNvSpPr>
          <p:nvPr/>
        </p:nvSpPr>
        <p:spPr bwMode="auto">
          <a:xfrm>
            <a:off x="152400" y="5165725"/>
            <a:ext cx="8763000" cy="1465263"/>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The </a:t>
            </a:r>
            <a:r>
              <a:rPr lang="en-US" sz="1800" b="1" i="1">
                <a:latin typeface="Arial" charset="0"/>
              </a:rPr>
              <a:t>Orden de las Oraciones Quotidianas</a:t>
            </a:r>
            <a:r>
              <a:rPr lang="en-US" sz="1800" b="1">
                <a:latin typeface="Arial" charset="0"/>
              </a:rPr>
              <a:t> – the order of daily prayers - was printed in the Hague in 1732 and measures 2 7/8” high by 1 7/8” wide. It is finely bound in a contemporary morocco gilt. What makes this miniature so special is that it is a fine Jewish prayer book in Spanish for Jews of Sephardic origin.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76200"/>
            <a:ext cx="7772400" cy="1143000"/>
          </a:xfrm>
        </p:spPr>
        <p:txBody>
          <a:bodyPr/>
          <a:lstStyle/>
          <a:p>
            <a:r>
              <a:rPr lang="en-US" sz="3200" b="1">
                <a:latin typeface="Arial" charset="0"/>
              </a:rPr>
              <a:t>EMBROIDERED BINDINGS</a:t>
            </a:r>
            <a:endParaRPr lang="en-US" sz="3600" b="1">
              <a:latin typeface="Arial" charset="0"/>
            </a:endParaRPr>
          </a:p>
        </p:txBody>
      </p:sp>
      <p:pic>
        <p:nvPicPr>
          <p:cNvPr id="50180" name="Picture 4" descr="DSCN0147"/>
          <p:cNvPicPr>
            <a:picLocks noChangeAspect="1" noChangeArrowheads="1"/>
          </p:cNvPicPr>
          <p:nvPr/>
        </p:nvPicPr>
        <p:blipFill>
          <a:blip r:embed="rId3" cstate="print"/>
          <a:srcRect l="34375" t="6944" r="21875"/>
          <a:stretch>
            <a:fillRect/>
          </a:stretch>
        </p:blipFill>
        <p:spPr bwMode="auto">
          <a:xfrm>
            <a:off x="1295400" y="1066800"/>
            <a:ext cx="2722563" cy="4343400"/>
          </a:xfrm>
          <a:prstGeom prst="rect">
            <a:avLst/>
          </a:prstGeom>
          <a:noFill/>
          <a:effectLst>
            <a:outerShdw dist="71842" dir="2700000" algn="ctr" rotWithShape="0">
              <a:srgbClr val="808080"/>
            </a:outerShdw>
          </a:effectLst>
        </p:spPr>
      </p:pic>
      <p:pic>
        <p:nvPicPr>
          <p:cNvPr id="50181" name="Picture 5" descr="DSCN0149"/>
          <p:cNvPicPr>
            <a:picLocks noChangeAspect="1" noChangeArrowheads="1"/>
          </p:cNvPicPr>
          <p:nvPr/>
        </p:nvPicPr>
        <p:blipFill>
          <a:blip r:embed="rId4" cstate="print"/>
          <a:srcRect l="28723" t="1389" r="24467" b="5556"/>
          <a:stretch>
            <a:fillRect/>
          </a:stretch>
        </p:blipFill>
        <p:spPr bwMode="auto">
          <a:xfrm>
            <a:off x="5257800" y="1066800"/>
            <a:ext cx="2852738" cy="4343400"/>
          </a:xfrm>
          <a:prstGeom prst="rect">
            <a:avLst/>
          </a:prstGeom>
          <a:noFill/>
          <a:effectLst>
            <a:outerShdw dist="71842" dir="2700000" algn="ctr" rotWithShape="0">
              <a:srgbClr val="808080"/>
            </a:outerShdw>
          </a:effectLst>
        </p:spPr>
      </p:pic>
      <p:sp>
        <p:nvSpPr>
          <p:cNvPr id="50182" name="Rectangle 6"/>
          <p:cNvSpPr>
            <a:spLocks noChangeArrowheads="1"/>
          </p:cNvSpPr>
          <p:nvPr/>
        </p:nvSpPr>
        <p:spPr bwMode="auto">
          <a:xfrm>
            <a:off x="381000" y="5546725"/>
            <a:ext cx="8382000" cy="915988"/>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The Company of Stationers in London published </a:t>
            </a:r>
            <a:r>
              <a:rPr lang="en-US" sz="1800" b="1" i="1">
                <a:latin typeface="Arial" charset="0"/>
              </a:rPr>
              <a:t>The Whole Book of Psalms</a:t>
            </a:r>
            <a:r>
              <a:rPr lang="en-US" sz="1800" b="1">
                <a:latin typeface="Arial" charset="0"/>
              </a:rPr>
              <a:t> in the 17th century, with bindings embroidered by the nuns Little Sidding, the only protestant monastic establishment in England.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idx="4294967295"/>
          </p:nvPr>
        </p:nvSpPr>
        <p:spPr>
          <a:xfrm>
            <a:off x="3124200" y="0"/>
            <a:ext cx="6096000" cy="1143000"/>
          </a:xfrm>
        </p:spPr>
        <p:txBody>
          <a:bodyPr/>
          <a:lstStyle/>
          <a:p>
            <a:r>
              <a:rPr lang="en-US" sz="3200" b="1">
                <a:latin typeface="Arial" charset="0"/>
              </a:rPr>
              <a:t>SPECIALTY BINDINGS</a:t>
            </a:r>
            <a:endParaRPr lang="en-US" sz="3600" b="1">
              <a:latin typeface="Arial" charset="0"/>
            </a:endParaRPr>
          </a:p>
        </p:txBody>
      </p:sp>
      <p:pic>
        <p:nvPicPr>
          <p:cNvPr id="54276" name="Picture 4" descr="DSCN0152"/>
          <p:cNvPicPr>
            <a:picLocks noChangeAspect="1" noChangeArrowheads="1"/>
          </p:cNvPicPr>
          <p:nvPr/>
        </p:nvPicPr>
        <p:blipFill>
          <a:blip r:embed="rId3" cstate="print">
            <a:lum bright="14000" contrast="6000"/>
          </a:blip>
          <a:srcRect l="32292" t="13121" r="21875" b="5556"/>
          <a:stretch>
            <a:fillRect/>
          </a:stretch>
        </p:blipFill>
        <p:spPr bwMode="auto">
          <a:xfrm>
            <a:off x="585788" y="228600"/>
            <a:ext cx="2462212" cy="3276600"/>
          </a:xfrm>
          <a:prstGeom prst="rect">
            <a:avLst/>
          </a:prstGeom>
          <a:noFill/>
          <a:effectLst>
            <a:outerShdw dist="107763" dir="2700000" algn="ctr" rotWithShape="0">
              <a:srgbClr val="808080"/>
            </a:outerShdw>
          </a:effectLst>
        </p:spPr>
      </p:pic>
      <p:pic>
        <p:nvPicPr>
          <p:cNvPr id="54277" name="Picture 5" descr="DSCN0153"/>
          <p:cNvPicPr>
            <a:picLocks noChangeAspect="1" noChangeArrowheads="1"/>
          </p:cNvPicPr>
          <p:nvPr/>
        </p:nvPicPr>
        <p:blipFill>
          <a:blip r:embed="rId4" cstate="print"/>
          <a:srcRect l="11458" t="8333" r="2083" b="4167"/>
          <a:stretch>
            <a:fillRect/>
          </a:stretch>
        </p:blipFill>
        <p:spPr bwMode="auto">
          <a:xfrm>
            <a:off x="381000" y="3657600"/>
            <a:ext cx="3886200" cy="2949575"/>
          </a:xfrm>
          <a:prstGeom prst="rect">
            <a:avLst/>
          </a:prstGeom>
          <a:noFill/>
          <a:effectLst>
            <a:outerShdw dist="107763" dir="2700000" algn="ctr" rotWithShape="0">
              <a:srgbClr val="808080"/>
            </a:outerShdw>
          </a:effectLst>
        </p:spPr>
      </p:pic>
      <p:sp>
        <p:nvSpPr>
          <p:cNvPr id="54278" name="Rectangle 6"/>
          <p:cNvSpPr>
            <a:spLocks noChangeArrowheads="1"/>
          </p:cNvSpPr>
          <p:nvPr/>
        </p:nvSpPr>
        <p:spPr bwMode="auto">
          <a:xfrm>
            <a:off x="3657600" y="914400"/>
            <a:ext cx="5257800" cy="2097088"/>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Another type of binding seen in the 17th century is Tortoise as seen on this beautifully engraved French prayer book printed in 1647.</a:t>
            </a:r>
          </a:p>
          <a:p>
            <a:pPr>
              <a:spcBef>
                <a:spcPct val="30000"/>
              </a:spcBef>
            </a:pPr>
            <a:r>
              <a:rPr lang="en-US" sz="1800" b="1">
                <a:latin typeface="Arial" charset="0"/>
              </a:rPr>
              <a:t>The </a:t>
            </a:r>
            <a:r>
              <a:rPr lang="en-US" sz="1800" b="1" i="1">
                <a:latin typeface="Arial" charset="0"/>
              </a:rPr>
              <a:t>Officium of the Virgin Mary</a:t>
            </a:r>
            <a:r>
              <a:rPr lang="en-US" sz="1800" b="1">
                <a:latin typeface="Arial" charset="0"/>
              </a:rPr>
              <a:t> (below) was printed in 1685 in Venice has a beautiful 18th century ornate silver filigree binding over pink cloth.</a:t>
            </a:r>
          </a:p>
        </p:txBody>
      </p:sp>
      <p:pic>
        <p:nvPicPr>
          <p:cNvPr id="54279" name="Picture 7" descr="DSCN0110"/>
          <p:cNvPicPr>
            <a:picLocks noChangeAspect="1" noChangeArrowheads="1"/>
          </p:cNvPicPr>
          <p:nvPr/>
        </p:nvPicPr>
        <p:blipFill>
          <a:blip r:embed="rId5" cstate="print"/>
          <a:srcRect l="35199" t="4941" r="17560"/>
          <a:stretch>
            <a:fillRect/>
          </a:stretch>
        </p:blipFill>
        <p:spPr bwMode="auto">
          <a:xfrm>
            <a:off x="4572000" y="3124200"/>
            <a:ext cx="2117725" cy="3197225"/>
          </a:xfrm>
          <a:prstGeom prst="rect">
            <a:avLst/>
          </a:prstGeom>
          <a:noFill/>
          <a:effectLst>
            <a:outerShdw dist="107763" dir="2700000" algn="ctr" rotWithShape="0">
              <a:srgbClr val="808080"/>
            </a:outerShdw>
          </a:effectLst>
        </p:spPr>
      </p:pic>
      <p:pic>
        <p:nvPicPr>
          <p:cNvPr id="54280" name="Picture 8" descr="DSCN0111"/>
          <p:cNvPicPr>
            <a:picLocks noChangeAspect="1" noChangeArrowheads="1"/>
          </p:cNvPicPr>
          <p:nvPr/>
        </p:nvPicPr>
        <p:blipFill>
          <a:blip r:embed="rId6" cstate="print"/>
          <a:srcRect l="13956" r="41385" b="4471"/>
          <a:stretch>
            <a:fillRect/>
          </a:stretch>
        </p:blipFill>
        <p:spPr bwMode="auto">
          <a:xfrm>
            <a:off x="6934200" y="3124200"/>
            <a:ext cx="1995488" cy="3200400"/>
          </a:xfrm>
          <a:prstGeom prst="rect">
            <a:avLst/>
          </a:prstGeom>
          <a:noFill/>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04800"/>
            <a:ext cx="7772400" cy="1143000"/>
          </a:xfrm>
        </p:spPr>
        <p:txBody>
          <a:bodyPr/>
          <a:lstStyle/>
          <a:p>
            <a:r>
              <a:rPr lang="en-US" sz="3200" b="1">
                <a:latin typeface="Arial" charset="0"/>
              </a:rPr>
              <a:t>18</a:t>
            </a:r>
            <a:r>
              <a:rPr lang="en-US" sz="3200" b="1" baseline="30000">
                <a:latin typeface="Arial" charset="0"/>
              </a:rPr>
              <a:t>TH</a:t>
            </a:r>
            <a:r>
              <a:rPr lang="en-US" sz="3200" b="1">
                <a:latin typeface="Arial" charset="0"/>
              </a:rPr>
              <a:t> CENTURY BOOKS</a:t>
            </a:r>
            <a:endParaRPr lang="en-US" sz="3600" b="1">
              <a:latin typeface="Arial" charset="0"/>
            </a:endParaRPr>
          </a:p>
        </p:txBody>
      </p:sp>
      <p:pic>
        <p:nvPicPr>
          <p:cNvPr id="58371" name="Picture 3" descr="~AUT0009"/>
          <p:cNvPicPr>
            <a:picLocks noChangeAspect="1" noChangeArrowheads="1"/>
          </p:cNvPicPr>
          <p:nvPr/>
        </p:nvPicPr>
        <p:blipFill>
          <a:blip r:embed="rId3" cstate="print"/>
          <a:srcRect/>
          <a:stretch>
            <a:fillRect/>
          </a:stretch>
        </p:blipFill>
        <p:spPr bwMode="auto">
          <a:xfrm>
            <a:off x="1524000" y="1371600"/>
            <a:ext cx="2514600" cy="3548063"/>
          </a:xfrm>
          <a:prstGeom prst="rect">
            <a:avLst/>
          </a:prstGeom>
          <a:noFill/>
          <a:ln w="9525">
            <a:noFill/>
            <a:miter lim="800000"/>
            <a:headEnd/>
            <a:tailEnd/>
          </a:ln>
          <a:effectLst>
            <a:outerShdw dist="99190" dir="3011666" algn="ctr" rotWithShape="0">
              <a:schemeClr val="bg2"/>
            </a:outerShdw>
          </a:effectLst>
        </p:spPr>
      </p:pic>
      <p:pic>
        <p:nvPicPr>
          <p:cNvPr id="58372" name="Picture 4" descr="~AUT0010"/>
          <p:cNvPicPr>
            <a:picLocks noChangeAspect="1" noChangeArrowheads="1"/>
          </p:cNvPicPr>
          <p:nvPr/>
        </p:nvPicPr>
        <p:blipFill>
          <a:blip r:embed="rId4" cstate="print"/>
          <a:srcRect/>
          <a:stretch>
            <a:fillRect/>
          </a:stretch>
        </p:blipFill>
        <p:spPr bwMode="auto">
          <a:xfrm>
            <a:off x="4724400" y="1371600"/>
            <a:ext cx="2922588" cy="3581400"/>
          </a:xfrm>
          <a:prstGeom prst="rect">
            <a:avLst/>
          </a:prstGeom>
          <a:noFill/>
          <a:ln w="9525">
            <a:noFill/>
            <a:miter lim="800000"/>
            <a:headEnd/>
            <a:tailEnd/>
          </a:ln>
          <a:effectLst>
            <a:outerShdw dist="99190" dir="3011666" algn="ctr" rotWithShape="0">
              <a:schemeClr val="bg2"/>
            </a:outerShdw>
          </a:effectLst>
        </p:spPr>
      </p:pic>
      <p:sp>
        <p:nvSpPr>
          <p:cNvPr id="58373" name="Rectangle 5"/>
          <p:cNvSpPr>
            <a:spLocks noChangeArrowheads="1"/>
          </p:cNvSpPr>
          <p:nvPr/>
        </p:nvSpPr>
        <p:spPr bwMode="auto">
          <a:xfrm>
            <a:off x="1295400" y="5318125"/>
            <a:ext cx="6781800" cy="915988"/>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Religious books remained important in the 18th century, but the classics began to appear in miniature too. This tome of Pindar’s </a:t>
            </a:r>
            <a:r>
              <a:rPr lang="en-US" sz="1800" b="1" i="1">
                <a:latin typeface="Arial" charset="0"/>
              </a:rPr>
              <a:t>Olympia</a:t>
            </a:r>
            <a:r>
              <a:rPr lang="en-US" sz="1800" b="1">
                <a:latin typeface="Arial" charset="0"/>
              </a:rPr>
              <a:t>, was printed on silk in 1754.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8200" y="838200"/>
            <a:ext cx="3200400" cy="1143000"/>
          </a:xfrm>
        </p:spPr>
        <p:txBody>
          <a:bodyPr/>
          <a:lstStyle/>
          <a:p>
            <a:r>
              <a:rPr lang="en-US" sz="3200" b="1">
                <a:latin typeface="Arial" charset="0"/>
              </a:rPr>
              <a:t>BOOKS OF PSALMS</a:t>
            </a:r>
            <a:r>
              <a:rPr lang="en-US" sz="3500" b="1">
                <a:latin typeface="Arial" charset="0"/>
              </a:rPr>
              <a:t>  </a:t>
            </a:r>
          </a:p>
        </p:txBody>
      </p:sp>
      <p:pic>
        <p:nvPicPr>
          <p:cNvPr id="60419" name="Picture 3" descr="DSCN0112"/>
          <p:cNvPicPr>
            <a:picLocks noChangeAspect="1" noChangeArrowheads="1"/>
          </p:cNvPicPr>
          <p:nvPr/>
        </p:nvPicPr>
        <p:blipFill>
          <a:blip r:embed="rId3" cstate="print"/>
          <a:srcRect l="19453" t="7396" r="27734"/>
          <a:stretch>
            <a:fillRect/>
          </a:stretch>
        </p:blipFill>
        <p:spPr bwMode="auto">
          <a:xfrm>
            <a:off x="5410200" y="381000"/>
            <a:ext cx="3038475" cy="3995738"/>
          </a:xfrm>
          <a:prstGeom prst="rect">
            <a:avLst/>
          </a:prstGeom>
          <a:noFill/>
          <a:effectLst>
            <a:outerShdw dist="89803" dir="2700000" algn="ctr" rotWithShape="0">
              <a:srgbClr val="808080"/>
            </a:outerShdw>
          </a:effectLst>
        </p:spPr>
      </p:pic>
      <p:pic>
        <p:nvPicPr>
          <p:cNvPr id="60420" name="Picture 4" descr="DSCN0113"/>
          <p:cNvPicPr>
            <a:picLocks noChangeAspect="1" noChangeArrowheads="1"/>
          </p:cNvPicPr>
          <p:nvPr/>
        </p:nvPicPr>
        <p:blipFill>
          <a:blip r:embed="rId4" cstate="print"/>
          <a:srcRect r="8203"/>
          <a:stretch>
            <a:fillRect/>
          </a:stretch>
        </p:blipFill>
        <p:spPr bwMode="auto">
          <a:xfrm>
            <a:off x="228600" y="2819400"/>
            <a:ext cx="4191000" cy="3425825"/>
          </a:xfrm>
          <a:prstGeom prst="rect">
            <a:avLst/>
          </a:prstGeom>
          <a:noFill/>
          <a:effectLst>
            <a:outerShdw dist="89803" dir="2700000" algn="ctr" rotWithShape="0">
              <a:srgbClr val="808080"/>
            </a:outerShdw>
          </a:effectLst>
        </p:spPr>
      </p:pic>
      <p:sp>
        <p:nvSpPr>
          <p:cNvPr id="60421" name="Rectangle 5"/>
          <p:cNvSpPr>
            <a:spLocks noChangeArrowheads="1"/>
          </p:cNvSpPr>
          <p:nvPr/>
        </p:nvSpPr>
        <p:spPr bwMode="auto">
          <a:xfrm>
            <a:off x="4800600" y="4660900"/>
            <a:ext cx="4191000" cy="1739900"/>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In France, the art of the book reached a zenith in the 18th century and this was reflected in miniature books as well as you can see from gilded binding of </a:t>
            </a:r>
            <a:r>
              <a:rPr lang="en-US" sz="1800" b="1" i="1">
                <a:latin typeface="Arial" charset="0"/>
              </a:rPr>
              <a:t>Les Psalmes de David, printed in 1776.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descr="~AUT0014"/>
          <p:cNvPicPr>
            <a:picLocks noChangeAspect="1" noChangeArrowheads="1"/>
          </p:cNvPicPr>
          <p:nvPr/>
        </p:nvPicPr>
        <p:blipFill>
          <a:blip r:embed="rId3" cstate="print"/>
          <a:srcRect t="1657"/>
          <a:stretch>
            <a:fillRect/>
          </a:stretch>
        </p:blipFill>
        <p:spPr bwMode="auto">
          <a:xfrm>
            <a:off x="450850" y="609600"/>
            <a:ext cx="1911350" cy="3048000"/>
          </a:xfrm>
          <a:prstGeom prst="rect">
            <a:avLst/>
          </a:prstGeom>
          <a:noFill/>
          <a:ln w="9525">
            <a:noFill/>
            <a:miter lim="800000"/>
            <a:headEnd/>
            <a:tailEnd/>
          </a:ln>
          <a:effectLst>
            <a:outerShdw dist="81320" dir="3080412" algn="ctr" rotWithShape="0">
              <a:schemeClr val="bg2"/>
            </a:outerShdw>
          </a:effectLst>
        </p:spPr>
      </p:pic>
      <p:pic>
        <p:nvPicPr>
          <p:cNvPr id="65540" name="Picture 4" descr="~AUT0015"/>
          <p:cNvPicPr>
            <a:picLocks noChangeAspect="1" noChangeArrowheads="1"/>
          </p:cNvPicPr>
          <p:nvPr/>
        </p:nvPicPr>
        <p:blipFill>
          <a:blip r:embed="rId4" cstate="print"/>
          <a:srcRect/>
          <a:stretch>
            <a:fillRect/>
          </a:stretch>
        </p:blipFill>
        <p:spPr bwMode="auto">
          <a:xfrm>
            <a:off x="2743200" y="609600"/>
            <a:ext cx="3429000" cy="3046413"/>
          </a:xfrm>
          <a:prstGeom prst="rect">
            <a:avLst/>
          </a:prstGeom>
          <a:noFill/>
          <a:ln w="9525">
            <a:noFill/>
            <a:miter lim="800000"/>
            <a:headEnd/>
            <a:tailEnd/>
          </a:ln>
          <a:effectLst>
            <a:outerShdw dist="89803" dir="2700000" algn="ctr" rotWithShape="0">
              <a:schemeClr val="bg2"/>
            </a:outerShdw>
          </a:effectLst>
        </p:spPr>
      </p:pic>
      <p:sp>
        <p:nvSpPr>
          <p:cNvPr id="65541" name="Rectangle 5"/>
          <p:cNvSpPr>
            <a:spLocks noChangeArrowheads="1"/>
          </p:cNvSpPr>
          <p:nvPr/>
        </p:nvSpPr>
        <p:spPr bwMode="auto">
          <a:xfrm>
            <a:off x="1524000" y="-76200"/>
            <a:ext cx="5715000" cy="762000"/>
          </a:xfrm>
          <a:prstGeom prst="rect">
            <a:avLst/>
          </a:prstGeom>
          <a:noFill/>
          <a:ln w="9525">
            <a:noFill/>
            <a:miter lim="800000"/>
            <a:headEnd/>
            <a:tailEnd/>
          </a:ln>
          <a:effectLst/>
        </p:spPr>
        <p:txBody>
          <a:bodyPr anchor="ctr"/>
          <a:lstStyle/>
          <a:p>
            <a:pPr algn="ctr"/>
            <a:r>
              <a:rPr lang="en-US" sz="3200" b="1">
                <a:solidFill>
                  <a:schemeClr val="tx2"/>
                </a:solidFill>
                <a:latin typeface="Arial" charset="0"/>
              </a:rPr>
              <a:t>ENGLISH ALMANACS</a:t>
            </a:r>
            <a:endParaRPr lang="en-US" sz="3600" b="1">
              <a:solidFill>
                <a:schemeClr val="tx2"/>
              </a:solidFill>
              <a:latin typeface="Arial" charset="0"/>
            </a:endParaRPr>
          </a:p>
        </p:txBody>
      </p:sp>
      <p:sp>
        <p:nvSpPr>
          <p:cNvPr id="65542" name="Rectangle 6"/>
          <p:cNvSpPr>
            <a:spLocks noChangeArrowheads="1"/>
          </p:cNvSpPr>
          <p:nvPr/>
        </p:nvSpPr>
        <p:spPr bwMode="auto">
          <a:xfrm>
            <a:off x="304800" y="3733800"/>
            <a:ext cx="6705600" cy="2921000"/>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In London, the Company of Stationers published the London Almanac each year from about 1680 to 1890 in different sizes and a variety of bindings. Almanacs were attractively engraved and included a calendar for each month, astronomical data and other bits of information. This handsomely Venetian mosaic binding (above) in multicolor morocco dates from 1781. </a:t>
            </a:r>
          </a:p>
          <a:p>
            <a:pPr>
              <a:spcBef>
                <a:spcPct val="30000"/>
              </a:spcBef>
            </a:pPr>
            <a:r>
              <a:rPr lang="en-US" sz="1800" b="1">
                <a:latin typeface="Arial" charset="0"/>
              </a:rPr>
              <a:t>Some of the tinier almanacs, such as the Schloss Bijou series (right) were enclosed in morocco box cases, and came complete with their own tortoise shell magnifier.</a:t>
            </a:r>
          </a:p>
        </p:txBody>
      </p:sp>
      <p:pic>
        <p:nvPicPr>
          <p:cNvPr id="65543" name="Picture 7" descr="~AUT0012"/>
          <p:cNvPicPr>
            <a:picLocks noChangeAspect="1" noChangeArrowheads="1"/>
          </p:cNvPicPr>
          <p:nvPr>
            <p:ph sz="half" idx="1"/>
          </p:nvPr>
        </p:nvPicPr>
        <p:blipFill>
          <a:blip r:embed="rId5" cstate="print"/>
          <a:srcRect/>
          <a:stretch>
            <a:fillRect/>
          </a:stretch>
        </p:blipFill>
        <p:spPr>
          <a:xfrm>
            <a:off x="6535738" y="609600"/>
            <a:ext cx="2286000" cy="2236788"/>
          </a:xfrm>
          <a:noFill/>
          <a:ln/>
          <a:effectLst>
            <a:outerShdw dist="81320" dir="3080412" algn="ctr" rotWithShape="0">
              <a:schemeClr val="bg2"/>
            </a:outerShdw>
          </a:effectLst>
        </p:spPr>
      </p:pic>
      <p:pic>
        <p:nvPicPr>
          <p:cNvPr id="65548" name="Picture 12" descr="~AUT0013"/>
          <p:cNvPicPr>
            <a:picLocks noChangeAspect="1" noChangeArrowheads="1"/>
          </p:cNvPicPr>
          <p:nvPr>
            <p:ph sz="half" idx="2"/>
          </p:nvPr>
        </p:nvPicPr>
        <p:blipFill>
          <a:blip r:embed="rId6" cstate="print"/>
          <a:srcRect/>
          <a:stretch>
            <a:fillRect/>
          </a:stretch>
        </p:blipFill>
        <p:spPr>
          <a:xfrm>
            <a:off x="6535738" y="3048000"/>
            <a:ext cx="2303462" cy="3657600"/>
          </a:xfrm>
          <a:noFill/>
          <a:ln/>
          <a:effectLst>
            <a:outerShdw dist="81320" dir="3080412" algn="ctr" rotWithShape="0">
              <a:schemeClr val="bg2"/>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AUT0016"/>
          <p:cNvPicPr>
            <a:picLocks noChangeAspect="1" noChangeArrowheads="1"/>
          </p:cNvPicPr>
          <p:nvPr/>
        </p:nvPicPr>
        <p:blipFill>
          <a:blip r:embed="rId3" cstate="print"/>
          <a:srcRect/>
          <a:stretch>
            <a:fillRect/>
          </a:stretch>
        </p:blipFill>
        <p:spPr bwMode="auto">
          <a:xfrm>
            <a:off x="3810000" y="488950"/>
            <a:ext cx="4800600" cy="2559050"/>
          </a:xfrm>
          <a:prstGeom prst="rect">
            <a:avLst/>
          </a:prstGeom>
          <a:noFill/>
          <a:ln w="9525">
            <a:noFill/>
            <a:miter lim="800000"/>
            <a:headEnd/>
            <a:tailEnd/>
          </a:ln>
          <a:effectLst>
            <a:outerShdw dist="89803" dir="2700000" algn="ctr" rotWithShape="0">
              <a:schemeClr val="bg2"/>
            </a:outerShdw>
          </a:effectLst>
        </p:spPr>
      </p:pic>
      <p:pic>
        <p:nvPicPr>
          <p:cNvPr id="71684" name="Picture 4" descr="~AUT0017"/>
          <p:cNvPicPr>
            <a:picLocks noChangeAspect="1" noChangeArrowheads="1"/>
          </p:cNvPicPr>
          <p:nvPr/>
        </p:nvPicPr>
        <p:blipFill>
          <a:blip r:embed="rId4" cstate="print"/>
          <a:srcRect/>
          <a:stretch>
            <a:fillRect/>
          </a:stretch>
        </p:blipFill>
        <p:spPr bwMode="auto">
          <a:xfrm>
            <a:off x="304800" y="4232275"/>
            <a:ext cx="6096000" cy="2244725"/>
          </a:xfrm>
          <a:prstGeom prst="rect">
            <a:avLst/>
          </a:prstGeom>
          <a:noFill/>
          <a:ln w="9525">
            <a:noFill/>
            <a:miter lim="800000"/>
            <a:headEnd/>
            <a:tailEnd/>
          </a:ln>
          <a:effectLst>
            <a:outerShdw dist="89803" dir="2700000" algn="ctr" rotWithShape="0">
              <a:schemeClr val="bg2"/>
            </a:outerShdw>
          </a:effectLst>
        </p:spPr>
      </p:pic>
      <p:sp>
        <p:nvSpPr>
          <p:cNvPr id="71685" name="Text Box 5"/>
          <p:cNvSpPr txBox="1">
            <a:spLocks noChangeArrowheads="1"/>
          </p:cNvSpPr>
          <p:nvPr/>
        </p:nvSpPr>
        <p:spPr bwMode="auto">
          <a:xfrm>
            <a:off x="381000" y="533400"/>
            <a:ext cx="2895600" cy="1066800"/>
          </a:xfrm>
          <a:prstGeom prst="rect">
            <a:avLst/>
          </a:prstGeom>
          <a:noFill/>
          <a:ln w="9525">
            <a:noFill/>
            <a:miter lim="800000"/>
            <a:headEnd/>
            <a:tailEnd/>
          </a:ln>
          <a:effectLst/>
        </p:spPr>
        <p:txBody>
          <a:bodyPr>
            <a:spAutoFit/>
          </a:bodyPr>
          <a:lstStyle/>
          <a:p>
            <a:pPr>
              <a:spcBef>
                <a:spcPct val="50000"/>
              </a:spcBef>
            </a:pPr>
            <a:r>
              <a:rPr lang="en-US" sz="3200" b="1">
                <a:latin typeface="Arial" charset="0"/>
              </a:rPr>
              <a:t>FRENCH ALMANACS</a:t>
            </a:r>
            <a:endParaRPr lang="en-US" sz="3600" b="1">
              <a:latin typeface="Arial" charset="0"/>
            </a:endParaRPr>
          </a:p>
        </p:txBody>
      </p:sp>
      <p:sp>
        <p:nvSpPr>
          <p:cNvPr id="71687" name="Text Box 7"/>
          <p:cNvSpPr txBox="1">
            <a:spLocks noChangeArrowheads="1"/>
          </p:cNvSpPr>
          <p:nvPr/>
        </p:nvSpPr>
        <p:spPr bwMode="auto">
          <a:xfrm>
            <a:off x="685800" y="3048000"/>
            <a:ext cx="70104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71688" name="Rectangle 8"/>
          <p:cNvSpPr>
            <a:spLocks noChangeArrowheads="1"/>
          </p:cNvSpPr>
          <p:nvPr/>
        </p:nvSpPr>
        <p:spPr bwMode="auto">
          <a:xfrm>
            <a:off x="457200" y="3184525"/>
            <a:ext cx="8305800" cy="915988"/>
          </a:xfrm>
          <a:prstGeom prst="rect">
            <a:avLst/>
          </a:prstGeom>
          <a:noFill/>
          <a:ln w="9525">
            <a:noFill/>
            <a:miter lim="800000"/>
            <a:headEnd/>
            <a:tailEnd/>
          </a:ln>
          <a:effectLst/>
        </p:spPr>
        <p:txBody>
          <a:bodyPr>
            <a:spAutoFit/>
          </a:bodyPr>
          <a:lstStyle/>
          <a:p>
            <a:r>
              <a:rPr lang="en-US" sz="1800" b="1">
                <a:latin typeface="Arial" charset="0"/>
              </a:rPr>
              <a:t>Small almanacs were the rage in France at this time. Almanacs most often came in gilt morocco bindings with engravings, but rare examples include a faux book slipcase.</a:t>
            </a:r>
          </a:p>
        </p:txBody>
      </p:sp>
      <p:sp>
        <p:nvSpPr>
          <p:cNvPr id="71689" name="Rectangle 9"/>
          <p:cNvSpPr>
            <a:spLocks noChangeArrowheads="1"/>
          </p:cNvSpPr>
          <p:nvPr/>
        </p:nvSpPr>
        <p:spPr bwMode="auto">
          <a:xfrm>
            <a:off x="6477000" y="4826000"/>
            <a:ext cx="2438400" cy="1190625"/>
          </a:xfrm>
          <a:prstGeom prst="rect">
            <a:avLst/>
          </a:prstGeom>
          <a:noFill/>
          <a:ln w="9525">
            <a:noFill/>
            <a:miter lim="800000"/>
            <a:headEnd/>
            <a:tailEnd/>
          </a:ln>
          <a:effectLst/>
        </p:spPr>
        <p:txBody>
          <a:bodyPr>
            <a:spAutoFit/>
          </a:bodyPr>
          <a:lstStyle/>
          <a:p>
            <a:r>
              <a:rPr lang="en-US" sz="1800" b="1">
                <a:latin typeface="Arial" charset="0"/>
              </a:rPr>
              <a:t>Mini books became a popular way to interest children in reading.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title" idx="4294967295"/>
          </p:nvPr>
        </p:nvSpPr>
        <p:spPr>
          <a:xfrm>
            <a:off x="685800" y="0"/>
            <a:ext cx="7772400" cy="762000"/>
          </a:xfrm>
        </p:spPr>
        <p:txBody>
          <a:bodyPr/>
          <a:lstStyle/>
          <a:p>
            <a:r>
              <a:rPr lang="en-US" sz="3200" b="1">
                <a:latin typeface="Arial" charset="0"/>
              </a:rPr>
              <a:t>NINETEENTH CENTURY</a:t>
            </a:r>
            <a:endParaRPr lang="en-US" sz="3600" b="1">
              <a:latin typeface="Arial" charset="0"/>
            </a:endParaRPr>
          </a:p>
        </p:txBody>
      </p:sp>
      <p:pic>
        <p:nvPicPr>
          <p:cNvPr id="73732" name="Picture 4" descr="DSCN0118"/>
          <p:cNvPicPr>
            <a:picLocks noChangeAspect="1" noChangeArrowheads="1"/>
          </p:cNvPicPr>
          <p:nvPr/>
        </p:nvPicPr>
        <p:blipFill>
          <a:blip r:embed="rId3" cstate="print"/>
          <a:srcRect l="34273" t="4890" r="21266" b="22235"/>
          <a:stretch>
            <a:fillRect/>
          </a:stretch>
        </p:blipFill>
        <p:spPr bwMode="auto">
          <a:xfrm>
            <a:off x="76200" y="685800"/>
            <a:ext cx="2727325" cy="3352800"/>
          </a:xfrm>
          <a:prstGeom prst="rect">
            <a:avLst/>
          </a:prstGeom>
          <a:noFill/>
        </p:spPr>
      </p:pic>
      <p:pic>
        <p:nvPicPr>
          <p:cNvPr id="73733" name="Picture 5" descr="DSCN0119"/>
          <p:cNvPicPr>
            <a:picLocks noChangeAspect="1" noChangeArrowheads="1"/>
          </p:cNvPicPr>
          <p:nvPr/>
        </p:nvPicPr>
        <p:blipFill>
          <a:blip r:embed="rId4" cstate="print"/>
          <a:srcRect l="24791" t="18124" r="25572" b="23242"/>
          <a:stretch>
            <a:fillRect/>
          </a:stretch>
        </p:blipFill>
        <p:spPr bwMode="auto">
          <a:xfrm>
            <a:off x="6991350" y="685800"/>
            <a:ext cx="2128838" cy="3352800"/>
          </a:xfrm>
          <a:prstGeom prst="rect">
            <a:avLst/>
          </a:prstGeom>
          <a:noFill/>
        </p:spPr>
      </p:pic>
      <p:pic>
        <p:nvPicPr>
          <p:cNvPr id="73734" name="Picture 6" descr="DSCN0183"/>
          <p:cNvPicPr>
            <a:picLocks noChangeAspect="1" noChangeArrowheads="1"/>
          </p:cNvPicPr>
          <p:nvPr/>
        </p:nvPicPr>
        <p:blipFill>
          <a:blip r:embed="rId5" cstate="print"/>
          <a:srcRect l="9375"/>
          <a:stretch>
            <a:fillRect/>
          </a:stretch>
        </p:blipFill>
        <p:spPr bwMode="auto">
          <a:xfrm>
            <a:off x="2895600" y="685800"/>
            <a:ext cx="4038600" cy="3341688"/>
          </a:xfrm>
          <a:prstGeom prst="rect">
            <a:avLst/>
          </a:prstGeom>
          <a:noFill/>
        </p:spPr>
      </p:pic>
      <p:sp>
        <p:nvSpPr>
          <p:cNvPr id="73735" name="Rectangle 7"/>
          <p:cNvSpPr>
            <a:spLocks noChangeArrowheads="1"/>
          </p:cNvSpPr>
          <p:nvPr/>
        </p:nvSpPr>
        <p:spPr bwMode="auto">
          <a:xfrm>
            <a:off x="304800" y="4098925"/>
            <a:ext cx="8534400" cy="2563813"/>
          </a:xfrm>
          <a:prstGeom prst="rect">
            <a:avLst/>
          </a:prstGeom>
          <a:noFill/>
          <a:ln w="9525">
            <a:noFill/>
            <a:miter lim="800000"/>
            <a:headEnd/>
            <a:tailEnd/>
          </a:ln>
          <a:effectLst/>
        </p:spPr>
        <p:txBody>
          <a:bodyPr>
            <a:spAutoFit/>
          </a:bodyPr>
          <a:lstStyle/>
          <a:p>
            <a:r>
              <a:rPr lang="en-US" sz="1800" b="1">
                <a:latin typeface="Arial" charset="0"/>
              </a:rPr>
              <a:t>During the nineteenth century, the popularity and subject matter of mini books expanded dramatically. The marriage of photography and lithography opened the way to simply copy larger volumes into a miniature format. </a:t>
            </a:r>
          </a:p>
          <a:p>
            <a:r>
              <a:rPr lang="en-US" sz="1800" b="1">
                <a:latin typeface="Arial" charset="0"/>
              </a:rPr>
              <a:t>	The race toward greater miniaturization took hold in the 19th century. Ulrico Hoepli of Milan used the famous  2 point “fly’s eye type” in  Dante’s </a:t>
            </a:r>
            <a:r>
              <a:rPr lang="en-US" sz="1800" b="1" i="1">
                <a:latin typeface="Arial" charset="0"/>
              </a:rPr>
              <a:t>La Divina Commedia</a:t>
            </a:r>
            <a:r>
              <a:rPr lang="en-US" sz="1800" b="1">
                <a:latin typeface="Arial" charset="0"/>
              </a:rPr>
              <a:t> in 1878. This microscopic type face is said to have seriously injured the eyesight of both the compositor and the corrector. It took one month to print 30 pages and new types were necessary for every new form.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9" name="Picture 1031" descr="DSCN1766"/>
          <p:cNvPicPr>
            <a:picLocks noChangeAspect="1" noChangeArrowheads="1"/>
          </p:cNvPicPr>
          <p:nvPr/>
        </p:nvPicPr>
        <p:blipFill>
          <a:blip r:embed="rId2" cstate="print"/>
          <a:srcRect l="23584" t="14502" r="31084" b="11227"/>
          <a:stretch>
            <a:fillRect/>
          </a:stretch>
        </p:blipFill>
        <p:spPr bwMode="auto">
          <a:xfrm>
            <a:off x="6477000" y="3810000"/>
            <a:ext cx="2233613" cy="2743200"/>
          </a:xfrm>
          <a:prstGeom prst="rect">
            <a:avLst/>
          </a:prstGeom>
          <a:noFill/>
          <a:effectLst>
            <a:outerShdw dist="99190" dir="3011666" algn="ctr" rotWithShape="0">
              <a:srgbClr val="808080"/>
            </a:outerShdw>
          </a:effectLst>
        </p:spPr>
      </p:pic>
      <p:sp>
        <p:nvSpPr>
          <p:cNvPr id="151560" name="Text Box 1032"/>
          <p:cNvSpPr txBox="1">
            <a:spLocks noChangeArrowheads="1"/>
          </p:cNvSpPr>
          <p:nvPr/>
        </p:nvSpPr>
        <p:spPr bwMode="auto">
          <a:xfrm>
            <a:off x="3413125" y="838200"/>
            <a:ext cx="4740275" cy="457200"/>
          </a:xfrm>
          <a:prstGeom prst="rect">
            <a:avLst/>
          </a:prstGeom>
          <a:noFill/>
          <a:ln w="9525">
            <a:noFill/>
            <a:miter lim="800000"/>
            <a:headEnd/>
            <a:tailEnd/>
          </a:ln>
          <a:effectLst/>
        </p:spPr>
        <p:txBody>
          <a:bodyPr>
            <a:spAutoFit/>
          </a:bodyPr>
          <a:lstStyle/>
          <a:p>
            <a:endParaRPr lang="en-US">
              <a:latin typeface="Arial" charset="0"/>
            </a:endParaRPr>
          </a:p>
        </p:txBody>
      </p:sp>
      <p:sp>
        <p:nvSpPr>
          <p:cNvPr id="151561" name="Rectangle 1033"/>
          <p:cNvSpPr>
            <a:spLocks noChangeArrowheads="1"/>
          </p:cNvSpPr>
          <p:nvPr/>
        </p:nvSpPr>
        <p:spPr bwMode="auto">
          <a:xfrm>
            <a:off x="3733800" y="152400"/>
            <a:ext cx="4191000" cy="1554163"/>
          </a:xfrm>
          <a:prstGeom prst="rect">
            <a:avLst/>
          </a:prstGeom>
          <a:noFill/>
          <a:ln w="9525">
            <a:noFill/>
            <a:miter lim="800000"/>
            <a:headEnd/>
            <a:tailEnd/>
          </a:ln>
          <a:effectLst/>
        </p:spPr>
        <p:txBody>
          <a:bodyPr>
            <a:spAutoFit/>
          </a:bodyPr>
          <a:lstStyle/>
          <a:p>
            <a:pPr algn="just"/>
            <a:r>
              <a:rPr lang="en-US" sz="3200" b="1">
                <a:latin typeface="Arial" charset="0"/>
              </a:rPr>
              <a:t>EMANCIPATION</a:t>
            </a:r>
          </a:p>
          <a:p>
            <a:pPr algn="just"/>
            <a:r>
              <a:rPr lang="en-US" sz="3200" b="1">
                <a:latin typeface="Arial" charset="0"/>
              </a:rPr>
              <a:t>PROCLAMATION</a:t>
            </a:r>
          </a:p>
          <a:p>
            <a:endParaRPr lang="en-US" sz="3200" b="1">
              <a:latin typeface="Arial" charset="0"/>
            </a:endParaRPr>
          </a:p>
        </p:txBody>
      </p:sp>
      <p:sp>
        <p:nvSpPr>
          <p:cNvPr id="151562" name="Text Box 1034"/>
          <p:cNvSpPr txBox="1">
            <a:spLocks noChangeArrowheads="1"/>
          </p:cNvSpPr>
          <p:nvPr/>
        </p:nvSpPr>
        <p:spPr bwMode="auto">
          <a:xfrm>
            <a:off x="2743200" y="1828800"/>
            <a:ext cx="6096000" cy="1616075"/>
          </a:xfrm>
          <a:prstGeom prst="rect">
            <a:avLst/>
          </a:prstGeom>
          <a:noFill/>
          <a:ln w="9525">
            <a:noFill/>
            <a:miter lim="800000"/>
            <a:headEnd/>
            <a:tailEnd/>
          </a:ln>
          <a:effectLst/>
        </p:spPr>
        <p:txBody>
          <a:bodyPr>
            <a:spAutoFit/>
          </a:bodyPr>
          <a:lstStyle/>
          <a:p>
            <a:r>
              <a:rPr lang="en-US" sz="2000" b="1" i="1">
                <a:latin typeface="Arial" charset="0"/>
              </a:rPr>
              <a:t>The Proclamation of Emancipation by the President of the United States to Take Effect January 1</a:t>
            </a:r>
            <a:r>
              <a:rPr lang="en-US" sz="2000" b="1" i="1" baseline="30000">
                <a:latin typeface="Arial" charset="0"/>
              </a:rPr>
              <a:t>st</a:t>
            </a:r>
            <a:r>
              <a:rPr lang="en-US" sz="2000" b="1" i="1">
                <a:latin typeface="Arial" charset="0"/>
              </a:rPr>
              <a:t>, 1863 </a:t>
            </a:r>
            <a:r>
              <a:rPr lang="en-US" sz="2000" b="1">
                <a:latin typeface="Arial" charset="0"/>
              </a:rPr>
              <a:t>was widely distributed when first published. Copies of this historically important miniature book are rarely found today.</a:t>
            </a:r>
            <a:endParaRPr lang="en-US" sz="2000" i="1">
              <a:latin typeface="Arial" charset="0"/>
            </a:endParaRPr>
          </a:p>
        </p:txBody>
      </p:sp>
      <p:sp>
        <p:nvSpPr>
          <p:cNvPr id="151563" name="Text Box 1035"/>
          <p:cNvSpPr txBox="1">
            <a:spLocks noChangeArrowheads="1"/>
          </p:cNvSpPr>
          <p:nvPr/>
        </p:nvSpPr>
        <p:spPr bwMode="auto">
          <a:xfrm>
            <a:off x="609600" y="4114800"/>
            <a:ext cx="5029200" cy="457200"/>
          </a:xfrm>
          <a:prstGeom prst="rect">
            <a:avLst/>
          </a:prstGeom>
          <a:noFill/>
          <a:ln w="9525">
            <a:noFill/>
            <a:miter lim="800000"/>
            <a:headEnd/>
            <a:tailEnd/>
          </a:ln>
          <a:effectLst/>
        </p:spPr>
        <p:txBody>
          <a:bodyPr>
            <a:spAutoFit/>
          </a:bodyPr>
          <a:lstStyle/>
          <a:p>
            <a:pPr>
              <a:spcBef>
                <a:spcPct val="50000"/>
              </a:spcBef>
            </a:pPr>
            <a:endParaRPr lang="en-US">
              <a:latin typeface="Arial" charset="0"/>
            </a:endParaRPr>
          </a:p>
        </p:txBody>
      </p:sp>
      <p:sp>
        <p:nvSpPr>
          <p:cNvPr id="151564" name="Text Box 1036"/>
          <p:cNvSpPr txBox="1">
            <a:spLocks noChangeArrowheads="1"/>
          </p:cNvSpPr>
          <p:nvPr/>
        </p:nvSpPr>
        <p:spPr bwMode="auto">
          <a:xfrm>
            <a:off x="457200" y="4114800"/>
            <a:ext cx="7010400" cy="579438"/>
          </a:xfrm>
          <a:prstGeom prst="rect">
            <a:avLst/>
          </a:prstGeom>
          <a:noFill/>
          <a:ln w="9525">
            <a:noFill/>
            <a:miter lim="800000"/>
            <a:headEnd/>
            <a:tailEnd/>
          </a:ln>
          <a:effectLst/>
        </p:spPr>
        <p:txBody>
          <a:bodyPr>
            <a:spAutoFit/>
          </a:bodyPr>
          <a:lstStyle/>
          <a:p>
            <a:pPr>
              <a:spcBef>
                <a:spcPct val="50000"/>
              </a:spcBef>
            </a:pPr>
            <a:r>
              <a:rPr lang="en-US" sz="3200" b="1">
                <a:latin typeface="Arial" charset="0"/>
              </a:rPr>
              <a:t>BOOK OF COMMOM PRAYER</a:t>
            </a:r>
            <a:endParaRPr lang="en-US" sz="4400">
              <a:latin typeface="Arial" charset="0"/>
            </a:endParaRPr>
          </a:p>
        </p:txBody>
      </p:sp>
      <p:sp>
        <p:nvSpPr>
          <p:cNvPr id="151565" name="Text Box 1037"/>
          <p:cNvSpPr txBox="1">
            <a:spLocks noChangeArrowheads="1"/>
          </p:cNvSpPr>
          <p:nvPr/>
        </p:nvSpPr>
        <p:spPr bwMode="auto">
          <a:xfrm>
            <a:off x="304800" y="4937125"/>
            <a:ext cx="5867400" cy="1616075"/>
          </a:xfrm>
          <a:prstGeom prst="rect">
            <a:avLst/>
          </a:prstGeom>
          <a:noFill/>
          <a:ln w="9525">
            <a:noFill/>
            <a:miter lim="800000"/>
            <a:headEnd/>
            <a:tailEnd/>
          </a:ln>
          <a:effectLst/>
        </p:spPr>
        <p:txBody>
          <a:bodyPr>
            <a:spAutoFit/>
          </a:bodyPr>
          <a:lstStyle/>
          <a:p>
            <a:pPr>
              <a:spcBef>
                <a:spcPct val="50000"/>
              </a:spcBef>
            </a:pPr>
            <a:r>
              <a:rPr lang="en-US" sz="2000" b="1">
                <a:latin typeface="Arial" charset="0"/>
              </a:rPr>
              <a:t>At the turn of the 20</a:t>
            </a:r>
            <a:r>
              <a:rPr lang="en-US" sz="2000" b="1" baseline="30000">
                <a:latin typeface="Arial" charset="0"/>
              </a:rPr>
              <a:t>th</a:t>
            </a:r>
            <a:r>
              <a:rPr lang="en-US" sz="2000" b="1">
                <a:latin typeface="Arial" charset="0"/>
              </a:rPr>
              <a:t> Century, books such as this Episcopalian </a:t>
            </a:r>
            <a:r>
              <a:rPr lang="en-US" sz="2000" b="1" i="1">
                <a:latin typeface="Arial" charset="0"/>
              </a:rPr>
              <a:t>Book of Common Prayer, </a:t>
            </a:r>
            <a:r>
              <a:rPr lang="en-US" sz="2000" b="1">
                <a:latin typeface="Arial" charset="0"/>
              </a:rPr>
              <a:t>as well as the books of poetry </a:t>
            </a:r>
            <a:r>
              <a:rPr lang="en-US" sz="1800" b="1">
                <a:latin typeface="Arial" charset="0"/>
              </a:rPr>
              <a:t>and</a:t>
            </a:r>
            <a:r>
              <a:rPr lang="en-US" sz="2000" b="1">
                <a:latin typeface="Arial" charset="0"/>
              </a:rPr>
              <a:t> almanacs were bound with beautifully embossed sterling silver front-covers.</a:t>
            </a:r>
          </a:p>
        </p:txBody>
      </p:sp>
      <p:pic>
        <p:nvPicPr>
          <p:cNvPr id="151566" name="Picture 1038" descr="DSCN1792"/>
          <p:cNvPicPr>
            <a:picLocks noChangeAspect="1" noChangeArrowheads="1"/>
          </p:cNvPicPr>
          <p:nvPr/>
        </p:nvPicPr>
        <p:blipFill>
          <a:blip r:embed="rId3" cstate="print"/>
          <a:srcRect l="25781" t="6250" r="33163" b="11719"/>
          <a:stretch>
            <a:fillRect/>
          </a:stretch>
        </p:blipFill>
        <p:spPr bwMode="auto">
          <a:xfrm>
            <a:off x="304800" y="533400"/>
            <a:ext cx="2238375" cy="3352800"/>
          </a:xfrm>
          <a:prstGeom prst="rect">
            <a:avLst/>
          </a:prstGeom>
          <a:noFill/>
          <a:effectLst>
            <a:outerShdw dist="99190" dir="3011666" algn="ctr" rotWithShape="0">
              <a:srgbClr val="808080"/>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DSCN0168"/>
          <p:cNvPicPr>
            <a:picLocks noChangeAspect="1" noChangeArrowheads="1"/>
          </p:cNvPicPr>
          <p:nvPr/>
        </p:nvPicPr>
        <p:blipFill>
          <a:blip r:embed="rId3" cstate="print"/>
          <a:srcRect/>
          <a:stretch>
            <a:fillRect/>
          </a:stretch>
        </p:blipFill>
        <p:spPr bwMode="auto">
          <a:xfrm>
            <a:off x="1371600" y="1066800"/>
            <a:ext cx="6324600" cy="4743450"/>
          </a:xfrm>
          <a:prstGeom prst="rect">
            <a:avLst/>
          </a:prstGeom>
          <a:noFill/>
        </p:spPr>
      </p:pic>
      <p:sp>
        <p:nvSpPr>
          <p:cNvPr id="120839" name="Rectangle 7"/>
          <p:cNvSpPr>
            <a:spLocks noChangeArrowheads="1"/>
          </p:cNvSpPr>
          <p:nvPr/>
        </p:nvSpPr>
        <p:spPr bwMode="auto">
          <a:xfrm>
            <a:off x="762000" y="5943600"/>
            <a:ext cx="7315200" cy="701675"/>
          </a:xfrm>
          <a:prstGeom prst="rect">
            <a:avLst/>
          </a:prstGeom>
          <a:noFill/>
          <a:ln w="9525">
            <a:noFill/>
            <a:miter lim="800000"/>
            <a:headEnd/>
            <a:tailEnd/>
          </a:ln>
          <a:effectLst/>
        </p:spPr>
        <p:txBody>
          <a:bodyPr>
            <a:spAutoFit/>
          </a:bodyPr>
          <a:lstStyle/>
          <a:p>
            <a:pPr lvl="1" algn="just">
              <a:spcBef>
                <a:spcPct val="50000"/>
              </a:spcBef>
            </a:pPr>
            <a:r>
              <a:rPr lang="en-US" sz="2000" b="1">
                <a:latin typeface="Arial" charset="0"/>
              </a:rPr>
              <a:t>In the 20th century, miniature books continue to proliferate and cover every subject matter.</a:t>
            </a:r>
          </a:p>
        </p:txBody>
      </p:sp>
      <p:sp>
        <p:nvSpPr>
          <p:cNvPr id="120840" name="Rectangle 8"/>
          <p:cNvSpPr>
            <a:spLocks noChangeArrowheads="1"/>
          </p:cNvSpPr>
          <p:nvPr/>
        </p:nvSpPr>
        <p:spPr bwMode="auto">
          <a:xfrm>
            <a:off x="1066800" y="228600"/>
            <a:ext cx="7315200" cy="1066800"/>
          </a:xfrm>
          <a:prstGeom prst="rect">
            <a:avLst/>
          </a:prstGeom>
          <a:noFill/>
          <a:ln w="9525">
            <a:noFill/>
            <a:miter lim="800000"/>
            <a:headEnd/>
            <a:tailEnd/>
          </a:ln>
          <a:effectLst/>
        </p:spPr>
        <p:txBody>
          <a:bodyPr>
            <a:spAutoFit/>
          </a:bodyPr>
          <a:lstStyle/>
          <a:p>
            <a:pPr algn="just"/>
            <a:r>
              <a:rPr lang="en-US" sz="3200" b="1">
                <a:latin typeface="Arial" charset="0"/>
              </a:rPr>
              <a:t>TWENTIETH CENTURY FORWARD</a:t>
            </a:r>
          </a:p>
          <a:p>
            <a:pPr algn="just"/>
            <a:endParaRPr lang="en-US" sz="3200" b="1">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4294967295"/>
          </p:nvPr>
        </p:nvSpPr>
        <p:spPr>
          <a:xfrm>
            <a:off x="685800" y="1600200"/>
            <a:ext cx="7772400" cy="4114800"/>
          </a:xfrm>
        </p:spPr>
        <p:txBody>
          <a:bodyPr/>
          <a:lstStyle/>
          <a:p>
            <a:pPr>
              <a:lnSpc>
                <a:spcPct val="90000"/>
              </a:lnSpc>
            </a:pPr>
            <a:r>
              <a:rPr lang="en-US" sz="2000" b="1">
                <a:latin typeface="Arial" charset="0"/>
              </a:rPr>
              <a:t>A miniature book is generally defined as being a tome approximately </a:t>
            </a:r>
            <a:r>
              <a:rPr lang="en-US" sz="2000" b="1">
                <a:solidFill>
                  <a:srgbClr val="800040"/>
                </a:solidFill>
                <a:latin typeface="Arial" charset="0"/>
              </a:rPr>
              <a:t>3 inches tall by 3 inches wide or smaller</a:t>
            </a:r>
            <a:r>
              <a:rPr lang="en-US" sz="2000" b="1">
                <a:latin typeface="Arial" charset="0"/>
              </a:rPr>
              <a:t>. However books up to 4 inches are considered miniature, especially if they are older and were meant to be a miniature. </a:t>
            </a:r>
          </a:p>
          <a:p>
            <a:pPr algn="just">
              <a:lnSpc>
                <a:spcPct val="90000"/>
              </a:lnSpc>
              <a:buFontTx/>
              <a:buNone/>
            </a:pPr>
            <a:endParaRPr lang="en-US" sz="2000" b="1">
              <a:latin typeface="Arial" charset="0"/>
            </a:endParaRPr>
          </a:p>
          <a:p>
            <a:pPr algn="just">
              <a:lnSpc>
                <a:spcPct val="90000"/>
              </a:lnSpc>
            </a:pPr>
            <a:r>
              <a:rPr lang="en-US" sz="2000" b="1">
                <a:latin typeface="Arial" charset="0"/>
              </a:rPr>
              <a:t>Books in a miniature format possess a special appeal to many collectors. There is an intimacy and charm about them. Their small dimensions demand a gentle touch and careful handling. But in spite of their small size, minis satisfy very practical needs.</a:t>
            </a:r>
          </a:p>
          <a:p>
            <a:pPr algn="just">
              <a:lnSpc>
                <a:spcPct val="90000"/>
              </a:lnSpc>
              <a:spcBef>
                <a:spcPct val="0"/>
              </a:spcBef>
              <a:buFontTx/>
              <a:buNone/>
            </a:pPr>
            <a:r>
              <a:rPr lang="en-US" sz="2000" b="1">
                <a:latin typeface="Arial" charset="0"/>
              </a:rPr>
              <a:t>     </a:t>
            </a:r>
          </a:p>
          <a:p>
            <a:pPr algn="just">
              <a:lnSpc>
                <a:spcPct val="90000"/>
              </a:lnSpc>
              <a:spcBef>
                <a:spcPct val="0"/>
              </a:spcBef>
            </a:pPr>
            <a:r>
              <a:rPr lang="en-US" sz="2000" b="1">
                <a:latin typeface="Arial" charset="0"/>
              </a:rPr>
              <a:t>Collectors of tiny tomes have included Napoleon, Franklin Delano Roosevelt, Oliver Wendell Holmes, Queen Elizabeth and Stanley Marcus of Neiman Marcus. Henry Stanley, of Stanley and Livingston fame, carried a miniature copy of Burn’s poems into darkest Africa. </a:t>
            </a:r>
          </a:p>
        </p:txBody>
      </p:sp>
      <p:sp>
        <p:nvSpPr>
          <p:cNvPr id="144387" name="Text Box 3"/>
          <p:cNvSpPr txBox="1">
            <a:spLocks noChangeArrowheads="1"/>
          </p:cNvSpPr>
          <p:nvPr/>
        </p:nvSpPr>
        <p:spPr bwMode="auto">
          <a:xfrm>
            <a:off x="2209800" y="304800"/>
            <a:ext cx="4953000" cy="1066800"/>
          </a:xfrm>
          <a:prstGeom prst="rect">
            <a:avLst/>
          </a:prstGeom>
          <a:noFill/>
          <a:ln w="9525">
            <a:noFill/>
            <a:miter lim="800000"/>
            <a:headEnd/>
            <a:tailEnd/>
          </a:ln>
          <a:effectLst/>
        </p:spPr>
        <p:txBody>
          <a:bodyPr>
            <a:spAutoFit/>
          </a:bodyPr>
          <a:lstStyle/>
          <a:p>
            <a:pPr algn="ctr">
              <a:spcBef>
                <a:spcPct val="50000"/>
              </a:spcBef>
            </a:pPr>
            <a:r>
              <a:rPr lang="en-US" sz="3200" b="1">
                <a:latin typeface="Arial" charset="0"/>
              </a:rPr>
              <a:t>THE HISTORY OF MINIATURE BOOKS</a:t>
            </a:r>
            <a:endParaRPr lang="en-US" sz="3600" b="1">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DSCN1761"/>
          <p:cNvPicPr>
            <a:picLocks noChangeAspect="1" noChangeArrowheads="1"/>
          </p:cNvPicPr>
          <p:nvPr/>
        </p:nvPicPr>
        <p:blipFill>
          <a:blip r:embed="rId2" cstate="print"/>
          <a:srcRect l="28476" t="8281" r="17813" b="5782"/>
          <a:stretch>
            <a:fillRect/>
          </a:stretch>
        </p:blipFill>
        <p:spPr bwMode="auto">
          <a:xfrm>
            <a:off x="6858000" y="4114800"/>
            <a:ext cx="1841500" cy="2209800"/>
          </a:xfrm>
          <a:prstGeom prst="rect">
            <a:avLst/>
          </a:prstGeom>
          <a:noFill/>
          <a:effectLst>
            <a:outerShdw dist="99190" dir="3011666" algn="ctr" rotWithShape="0">
              <a:srgbClr val="808080"/>
            </a:outerShdw>
          </a:effectLst>
        </p:spPr>
      </p:pic>
      <p:pic>
        <p:nvPicPr>
          <p:cNvPr id="148486" name="Picture 6" descr="DSCN1763"/>
          <p:cNvPicPr>
            <a:picLocks noChangeAspect="1" noChangeArrowheads="1"/>
          </p:cNvPicPr>
          <p:nvPr/>
        </p:nvPicPr>
        <p:blipFill>
          <a:blip r:embed="rId3" cstate="print"/>
          <a:srcRect l="25595" t="7027" r="37294" b="8328"/>
          <a:stretch>
            <a:fillRect/>
          </a:stretch>
        </p:blipFill>
        <p:spPr bwMode="auto">
          <a:xfrm>
            <a:off x="6889750" y="762000"/>
            <a:ext cx="1781175" cy="3048000"/>
          </a:xfrm>
          <a:prstGeom prst="rect">
            <a:avLst/>
          </a:prstGeom>
          <a:noFill/>
          <a:effectLst>
            <a:outerShdw dist="99190" dir="3011666" algn="ctr" rotWithShape="0">
              <a:srgbClr val="808080"/>
            </a:outerShdw>
          </a:effectLst>
        </p:spPr>
      </p:pic>
      <p:pic>
        <p:nvPicPr>
          <p:cNvPr id="148487" name="Picture 7" descr="DSCN1774 1"/>
          <p:cNvPicPr>
            <a:picLocks noChangeAspect="1" noChangeArrowheads="1"/>
          </p:cNvPicPr>
          <p:nvPr/>
        </p:nvPicPr>
        <p:blipFill>
          <a:blip r:embed="rId4" cstate="print"/>
          <a:srcRect t="12384" r="7637" b="2696"/>
          <a:stretch>
            <a:fillRect/>
          </a:stretch>
        </p:blipFill>
        <p:spPr bwMode="auto">
          <a:xfrm>
            <a:off x="228600" y="2362200"/>
            <a:ext cx="3481388" cy="4267200"/>
          </a:xfrm>
          <a:prstGeom prst="rect">
            <a:avLst/>
          </a:prstGeom>
          <a:noFill/>
          <a:effectLst>
            <a:outerShdw dist="99190" dir="3011666" algn="ctr" rotWithShape="0">
              <a:srgbClr val="808080"/>
            </a:outerShdw>
          </a:effectLst>
        </p:spPr>
      </p:pic>
      <p:sp>
        <p:nvSpPr>
          <p:cNvPr id="148489" name="Text Box 9"/>
          <p:cNvSpPr txBox="1">
            <a:spLocks noChangeArrowheads="1"/>
          </p:cNvSpPr>
          <p:nvPr/>
        </p:nvSpPr>
        <p:spPr bwMode="auto">
          <a:xfrm>
            <a:off x="228600" y="685800"/>
            <a:ext cx="3886200" cy="1465263"/>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The two volume cased set of </a:t>
            </a:r>
            <a:r>
              <a:rPr lang="en-US" sz="1800" b="1" i="1">
                <a:latin typeface="Arial" charset="0"/>
              </a:rPr>
              <a:t>A</a:t>
            </a:r>
            <a:r>
              <a:rPr lang="en-US" sz="1800" b="1">
                <a:latin typeface="Arial" charset="0"/>
              </a:rPr>
              <a:t> </a:t>
            </a:r>
            <a:r>
              <a:rPr lang="en-US" sz="1800" b="1" i="1">
                <a:latin typeface="Arial" charset="0"/>
              </a:rPr>
              <a:t>Book of Small Flies, </a:t>
            </a:r>
            <a:r>
              <a:rPr lang="en-US" sz="1800" b="1">
                <a:latin typeface="Arial" charset="0"/>
              </a:rPr>
              <a:t>published by  Isaac Oelgart, includes a selection of eight miniature expertly hand-tied trout flies  </a:t>
            </a:r>
          </a:p>
        </p:txBody>
      </p:sp>
      <p:sp>
        <p:nvSpPr>
          <p:cNvPr id="148491" name="Text Box 11"/>
          <p:cNvSpPr txBox="1">
            <a:spLocks noChangeArrowheads="1"/>
          </p:cNvSpPr>
          <p:nvPr/>
        </p:nvSpPr>
        <p:spPr bwMode="auto">
          <a:xfrm>
            <a:off x="4038600" y="4038600"/>
            <a:ext cx="2743200" cy="2289175"/>
          </a:xfrm>
          <a:prstGeom prst="rect">
            <a:avLst/>
          </a:prstGeom>
          <a:noFill/>
          <a:ln w="9525">
            <a:noFill/>
            <a:miter lim="800000"/>
            <a:headEnd/>
            <a:tailEnd/>
          </a:ln>
          <a:effectLst/>
        </p:spPr>
        <p:txBody>
          <a:bodyPr>
            <a:spAutoFit/>
          </a:bodyPr>
          <a:lstStyle/>
          <a:p>
            <a:r>
              <a:rPr lang="en-US" sz="1800" b="1" i="1">
                <a:latin typeface="Arial" charset="0"/>
              </a:rPr>
              <a:t>Shaman: Anthropo-morphic Figures in North American Rock Art,  </a:t>
            </a:r>
            <a:r>
              <a:rPr lang="en-US" sz="1800" b="1">
                <a:latin typeface="Arial" charset="0"/>
              </a:rPr>
              <a:t>a</a:t>
            </a:r>
            <a:r>
              <a:rPr lang="en-US" sz="1800" b="1" i="1">
                <a:latin typeface="Arial" charset="0"/>
              </a:rPr>
              <a:t> </a:t>
            </a:r>
            <a:r>
              <a:rPr lang="en-US" sz="1800" b="1">
                <a:latin typeface="Arial" charset="0"/>
              </a:rPr>
              <a:t>one-of-a-kind binding</a:t>
            </a:r>
            <a:r>
              <a:rPr lang="en-US" sz="1800">
                <a:latin typeface="Arial" charset="0"/>
              </a:rPr>
              <a:t> </a:t>
            </a:r>
            <a:r>
              <a:rPr lang="en-US" sz="1800" b="1">
                <a:latin typeface="Arial" charset="0"/>
              </a:rPr>
              <a:t>by Gabrielle Fox has hand stitched beading, a compliment to the subject matter.</a:t>
            </a:r>
          </a:p>
        </p:txBody>
      </p:sp>
      <p:sp>
        <p:nvSpPr>
          <p:cNvPr id="148492" name="Text Box 12"/>
          <p:cNvSpPr txBox="1">
            <a:spLocks noChangeArrowheads="1"/>
          </p:cNvSpPr>
          <p:nvPr/>
        </p:nvSpPr>
        <p:spPr bwMode="auto">
          <a:xfrm>
            <a:off x="4098925" y="701675"/>
            <a:ext cx="2606675" cy="2014538"/>
          </a:xfrm>
          <a:prstGeom prst="rect">
            <a:avLst/>
          </a:prstGeom>
          <a:noFill/>
          <a:ln w="9525">
            <a:noFill/>
            <a:miter lim="800000"/>
            <a:headEnd/>
            <a:tailEnd/>
          </a:ln>
          <a:effectLst/>
        </p:spPr>
        <p:txBody>
          <a:bodyPr>
            <a:spAutoFit/>
          </a:bodyPr>
          <a:lstStyle/>
          <a:p>
            <a:r>
              <a:rPr lang="en-US" sz="1800" b="1" i="1">
                <a:latin typeface="Arial" charset="0"/>
              </a:rPr>
              <a:t>Mini-Contract Bridge </a:t>
            </a:r>
            <a:r>
              <a:rPr lang="en-US" sz="1800" b="1">
                <a:latin typeface="Arial" charset="0"/>
              </a:rPr>
              <a:t>by Paul and Mary Devenyi provides the reader with a basic understanding of the game in a smartly bound tiny tome.</a:t>
            </a:r>
            <a:endParaRPr lang="en-US" sz="1800" b="1" i="1">
              <a:latin typeface="Arial" charset="0"/>
            </a:endParaRPr>
          </a:p>
        </p:txBody>
      </p:sp>
      <p:sp>
        <p:nvSpPr>
          <p:cNvPr id="148493" name="Text Box 13"/>
          <p:cNvSpPr txBox="1">
            <a:spLocks noChangeArrowheads="1"/>
          </p:cNvSpPr>
          <p:nvPr/>
        </p:nvSpPr>
        <p:spPr bwMode="auto">
          <a:xfrm>
            <a:off x="1447800" y="106363"/>
            <a:ext cx="6248400" cy="579437"/>
          </a:xfrm>
          <a:prstGeom prst="rect">
            <a:avLst/>
          </a:prstGeom>
          <a:noFill/>
          <a:ln w="9525">
            <a:noFill/>
            <a:miter lim="800000"/>
            <a:headEnd/>
            <a:tailEnd/>
          </a:ln>
          <a:effectLst/>
        </p:spPr>
        <p:txBody>
          <a:bodyPr>
            <a:spAutoFit/>
          </a:bodyPr>
          <a:lstStyle/>
          <a:p>
            <a:pPr algn="ctr">
              <a:spcBef>
                <a:spcPct val="50000"/>
              </a:spcBef>
            </a:pPr>
            <a:r>
              <a:rPr lang="en-US" sz="3200" b="1">
                <a:latin typeface="Arial" charset="0"/>
              </a:rPr>
              <a:t>VARIETY OF SUBJECTS</a:t>
            </a:r>
            <a:endParaRPr lang="en-US" sz="4400" b="1">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 </a:t>
            </a:r>
          </a:p>
        </p:txBody>
      </p:sp>
      <p:pic>
        <p:nvPicPr>
          <p:cNvPr id="122883" name="Picture 3" descr="DSCN0159"/>
          <p:cNvPicPr>
            <a:picLocks noChangeAspect="1" noChangeArrowheads="1"/>
          </p:cNvPicPr>
          <p:nvPr/>
        </p:nvPicPr>
        <p:blipFill>
          <a:blip r:embed="rId2" cstate="print"/>
          <a:srcRect l="29167" t="11111" r="28125" b="12500"/>
          <a:stretch>
            <a:fillRect/>
          </a:stretch>
        </p:blipFill>
        <p:spPr bwMode="auto">
          <a:xfrm>
            <a:off x="6400800" y="304800"/>
            <a:ext cx="2271713" cy="3048000"/>
          </a:xfrm>
          <a:prstGeom prst="rect">
            <a:avLst/>
          </a:prstGeom>
          <a:noFill/>
          <a:effectLst>
            <a:outerShdw dist="99190" dir="2388334" algn="ctr" rotWithShape="0">
              <a:srgbClr val="808080"/>
            </a:outerShdw>
          </a:effectLst>
        </p:spPr>
      </p:pic>
      <p:pic>
        <p:nvPicPr>
          <p:cNvPr id="122884" name="Picture 4" descr="DSCN0160"/>
          <p:cNvPicPr>
            <a:picLocks noChangeAspect="1" noChangeArrowheads="1"/>
          </p:cNvPicPr>
          <p:nvPr/>
        </p:nvPicPr>
        <p:blipFill>
          <a:blip r:embed="rId3" cstate="print"/>
          <a:srcRect l="44792" r="6250" b="15277"/>
          <a:stretch>
            <a:fillRect/>
          </a:stretch>
        </p:blipFill>
        <p:spPr bwMode="auto">
          <a:xfrm>
            <a:off x="6400800" y="3716338"/>
            <a:ext cx="2244725" cy="2913062"/>
          </a:xfrm>
          <a:prstGeom prst="rect">
            <a:avLst/>
          </a:prstGeom>
          <a:noFill/>
          <a:effectLst>
            <a:outerShdw dist="99190" dir="2388334" algn="ctr" rotWithShape="0">
              <a:srgbClr val="808080"/>
            </a:outerShdw>
          </a:effectLst>
        </p:spPr>
      </p:pic>
      <p:sp>
        <p:nvSpPr>
          <p:cNvPr id="122885" name="Rectangle 5"/>
          <p:cNvSpPr>
            <a:spLocks noChangeArrowheads="1"/>
          </p:cNvSpPr>
          <p:nvPr/>
        </p:nvSpPr>
        <p:spPr bwMode="auto">
          <a:xfrm>
            <a:off x="381000" y="1812925"/>
            <a:ext cx="5715000" cy="4211638"/>
          </a:xfrm>
          <a:prstGeom prst="rect">
            <a:avLst/>
          </a:prstGeom>
          <a:noFill/>
          <a:ln w="9525">
            <a:noFill/>
            <a:miter lim="800000"/>
            <a:headEnd/>
            <a:tailEnd/>
          </a:ln>
          <a:effectLst/>
        </p:spPr>
        <p:txBody>
          <a:bodyPr anchor="ctr">
            <a:spAutoFit/>
          </a:bodyPr>
          <a:lstStyle/>
          <a:p>
            <a:r>
              <a:rPr lang="en-US" sz="1800" b="1">
                <a:latin typeface="Arial" charset="0"/>
              </a:rPr>
              <a:t>One of the finest 20th century American publishers is considered to be Achille St. Onge. From 1935 to 1977 he published 46 books measuring around 2” tall by 1 7/8” wide in limited editions of about 300 copies each. But the </a:t>
            </a:r>
            <a:r>
              <a:rPr lang="en-US" sz="1800" b="1" u="sng">
                <a:latin typeface="Arial" charset="0"/>
              </a:rPr>
              <a:t>key</a:t>
            </a:r>
            <a:r>
              <a:rPr lang="en-US" sz="1800" b="1">
                <a:latin typeface="Arial" charset="0"/>
              </a:rPr>
              <a:t> to collecting his work is to find the variant bindings. There can only be five truly complete collections because only five copies of the Coronation of Queen Elizabeth II were bound in the white leather scraps from the queen’s coronation bible.</a:t>
            </a:r>
          </a:p>
          <a:p>
            <a:endParaRPr lang="en-US" sz="1800" b="1">
              <a:latin typeface="Arial" charset="0"/>
            </a:endParaRPr>
          </a:p>
          <a:p>
            <a:r>
              <a:rPr lang="en-US" sz="1800" b="1">
                <a:latin typeface="Arial" charset="0"/>
              </a:rPr>
              <a:t>This </a:t>
            </a:r>
            <a:r>
              <a:rPr lang="en-US" sz="1800" b="1" i="1">
                <a:latin typeface="Arial" charset="0"/>
              </a:rPr>
              <a:t>Inaugural Address of John Fitzgerald Kennedy</a:t>
            </a:r>
            <a:r>
              <a:rPr lang="en-US" sz="1800" b="1">
                <a:latin typeface="Arial" charset="0"/>
              </a:rPr>
              <a:t> was signed by the President. One of St Onge’s books went to the moon with Buzz Aldrin in 1969!</a:t>
            </a:r>
          </a:p>
        </p:txBody>
      </p:sp>
      <p:sp>
        <p:nvSpPr>
          <p:cNvPr id="122886" name="Text Box 6"/>
          <p:cNvSpPr txBox="1">
            <a:spLocks noChangeArrowheads="1"/>
          </p:cNvSpPr>
          <p:nvPr/>
        </p:nvSpPr>
        <p:spPr bwMode="auto">
          <a:xfrm>
            <a:off x="609600" y="457200"/>
            <a:ext cx="5410200" cy="579438"/>
          </a:xfrm>
          <a:prstGeom prst="rect">
            <a:avLst/>
          </a:prstGeom>
          <a:noFill/>
          <a:ln w="9525">
            <a:noFill/>
            <a:miter lim="800000"/>
            <a:headEnd/>
            <a:tailEnd/>
          </a:ln>
          <a:effectLst/>
        </p:spPr>
        <p:txBody>
          <a:bodyPr>
            <a:spAutoFit/>
          </a:bodyPr>
          <a:lstStyle/>
          <a:p>
            <a:pPr>
              <a:spcBef>
                <a:spcPct val="50000"/>
              </a:spcBef>
            </a:pPr>
            <a:r>
              <a:rPr lang="en-US" sz="3200" b="1">
                <a:latin typeface="Arial" charset="0"/>
              </a:rPr>
              <a:t>TRADITIONAL BINDINGS</a:t>
            </a:r>
            <a:endParaRPr lang="en-US" sz="3600" b="1">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0"/>
            <a:ext cx="7772400" cy="838200"/>
          </a:xfrm>
          <a:noFill/>
        </p:spPr>
        <p:txBody>
          <a:bodyPr/>
          <a:lstStyle/>
          <a:p>
            <a:r>
              <a:rPr lang="en-US" sz="3200" b="1">
                <a:latin typeface="Arial" charset="0"/>
              </a:rPr>
              <a:t>DESIGNER BINDINGS</a:t>
            </a:r>
            <a:endParaRPr lang="en-US" sz="2000" b="1">
              <a:latin typeface="Arial" charset="0"/>
            </a:endParaRPr>
          </a:p>
        </p:txBody>
      </p:sp>
      <p:sp>
        <p:nvSpPr>
          <p:cNvPr id="140291" name="Rectangle 3"/>
          <p:cNvSpPr>
            <a:spLocks noGrp="1" noChangeArrowheads="1"/>
          </p:cNvSpPr>
          <p:nvPr>
            <p:ph type="body" sz="half" idx="1"/>
          </p:nvPr>
        </p:nvSpPr>
        <p:spPr>
          <a:xfrm>
            <a:off x="152400" y="914400"/>
            <a:ext cx="8458200" cy="2590800"/>
          </a:xfrm>
        </p:spPr>
        <p:txBody>
          <a:bodyPr/>
          <a:lstStyle/>
          <a:p>
            <a:pPr>
              <a:buFontTx/>
              <a:buNone/>
            </a:pPr>
            <a:r>
              <a:rPr lang="en-US" sz="2000" b="1">
                <a:latin typeface="Arial" charset="0"/>
              </a:rPr>
              <a:t>     </a:t>
            </a:r>
            <a:r>
              <a:rPr lang="en-US" sz="1800" b="1">
                <a:latin typeface="Arial" charset="0"/>
              </a:rPr>
              <a:t>Today, book artists create wonderful specialty bindings in limited editions. This is </a:t>
            </a:r>
            <a:r>
              <a:rPr lang="en-US" sz="1800" b="1" i="1">
                <a:latin typeface="Arial" charset="0"/>
              </a:rPr>
              <a:t>You Can Judge a Book by Its Cover. </a:t>
            </a:r>
            <a:r>
              <a:rPr lang="en-US" sz="1800" b="1">
                <a:latin typeface="Arial" charset="0"/>
              </a:rPr>
              <a:t>Publisher Mel Kavin created it by utilizing the talents of the top artist in each field of the book arts; the author, papermaker, typesetter, layout designer, illustrator, printer and binders. The uncut, printed sheets were sent to 32 other world-renown custom-design binders who were given instructions to bind the book anyway they wanted. As you can see from this example, the results were wonderful.</a:t>
            </a:r>
          </a:p>
        </p:txBody>
      </p:sp>
      <p:pic>
        <p:nvPicPr>
          <p:cNvPr id="140294" name="Picture 6" descr="DSCN1797"/>
          <p:cNvPicPr>
            <a:picLocks noChangeAspect="1" noChangeArrowheads="1"/>
          </p:cNvPicPr>
          <p:nvPr/>
        </p:nvPicPr>
        <p:blipFill>
          <a:blip r:embed="rId2" cstate="print"/>
          <a:srcRect l="1389" t="5556" r="12500" b="29630"/>
          <a:stretch>
            <a:fillRect/>
          </a:stretch>
        </p:blipFill>
        <p:spPr bwMode="auto">
          <a:xfrm>
            <a:off x="3886200" y="3079750"/>
            <a:ext cx="4800600" cy="2711450"/>
          </a:xfrm>
          <a:prstGeom prst="rect">
            <a:avLst/>
          </a:prstGeom>
          <a:noFill/>
          <a:ln w="9525">
            <a:noFill/>
            <a:miter lim="800000"/>
            <a:headEnd/>
            <a:tailEnd/>
          </a:ln>
          <a:effectLst>
            <a:outerShdw dist="89803" dir="2700000" algn="ctr" rotWithShape="0">
              <a:srgbClr val="808080"/>
            </a:outerShdw>
          </a:effectLst>
        </p:spPr>
      </p:pic>
      <p:pic>
        <p:nvPicPr>
          <p:cNvPr id="140295" name="Picture 7" descr="DSCN1798"/>
          <p:cNvPicPr>
            <a:picLocks noChangeAspect="1" noChangeArrowheads="1"/>
          </p:cNvPicPr>
          <p:nvPr/>
        </p:nvPicPr>
        <p:blipFill>
          <a:blip r:embed="rId3" cstate="print"/>
          <a:srcRect l="4102" t="10938" r="27539" b="22656"/>
          <a:stretch>
            <a:fillRect/>
          </a:stretch>
        </p:blipFill>
        <p:spPr bwMode="auto">
          <a:xfrm>
            <a:off x="304800" y="3352800"/>
            <a:ext cx="3352800" cy="2443163"/>
          </a:xfrm>
          <a:prstGeom prst="rect">
            <a:avLst/>
          </a:prstGeom>
          <a:noFill/>
          <a:effectLst>
            <a:outerShdw dist="89803" dir="2700000" algn="ctr" rotWithShape="0">
              <a:srgbClr val="808080"/>
            </a:outerShdw>
          </a:effectLst>
        </p:spPr>
      </p:pic>
      <p:sp>
        <p:nvSpPr>
          <p:cNvPr id="140300" name="Text Box 12"/>
          <p:cNvSpPr txBox="1">
            <a:spLocks noChangeArrowheads="1"/>
          </p:cNvSpPr>
          <p:nvPr/>
        </p:nvSpPr>
        <p:spPr bwMode="auto">
          <a:xfrm>
            <a:off x="152400" y="6108700"/>
            <a:ext cx="3638550" cy="366713"/>
          </a:xfrm>
          <a:prstGeom prst="rect">
            <a:avLst/>
          </a:prstGeom>
          <a:noFill/>
          <a:ln w="9525">
            <a:noFill/>
            <a:miter lim="800000"/>
            <a:headEnd/>
            <a:tailEnd/>
          </a:ln>
          <a:effectLst/>
        </p:spPr>
        <p:txBody>
          <a:bodyPr wrap="none">
            <a:spAutoFit/>
          </a:bodyPr>
          <a:lstStyle/>
          <a:p>
            <a:r>
              <a:rPr lang="en-US" sz="1800" b="1">
                <a:latin typeface="Arial" charset="0"/>
              </a:rPr>
              <a:t>Showing front and back covers.</a:t>
            </a:r>
          </a:p>
        </p:txBody>
      </p:sp>
      <p:sp>
        <p:nvSpPr>
          <p:cNvPr id="140301" name="Text Box 13"/>
          <p:cNvSpPr txBox="1">
            <a:spLocks noChangeArrowheads="1"/>
          </p:cNvSpPr>
          <p:nvPr/>
        </p:nvSpPr>
        <p:spPr bwMode="auto">
          <a:xfrm>
            <a:off x="3886200" y="6096000"/>
            <a:ext cx="4953000" cy="641350"/>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Clamshell box opened to reveal caricature of author holding book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03225" y="-76200"/>
            <a:ext cx="8382000" cy="1143000"/>
          </a:xfrm>
        </p:spPr>
        <p:txBody>
          <a:bodyPr/>
          <a:lstStyle/>
          <a:p>
            <a:r>
              <a:rPr lang="en-US" sz="3200" b="1">
                <a:latin typeface="Arial" charset="0"/>
              </a:rPr>
              <a:t>ILLUMINATED MANUSCRIPTS</a:t>
            </a:r>
          </a:p>
        </p:txBody>
      </p:sp>
      <p:pic>
        <p:nvPicPr>
          <p:cNvPr id="147459" name="Picture 3" descr="DSCN0161"/>
          <p:cNvPicPr>
            <a:picLocks noChangeAspect="1" noChangeArrowheads="1"/>
          </p:cNvPicPr>
          <p:nvPr/>
        </p:nvPicPr>
        <p:blipFill>
          <a:blip r:embed="rId2" cstate="print"/>
          <a:srcRect l="1875" t="8125" b="4375"/>
          <a:stretch>
            <a:fillRect/>
          </a:stretch>
        </p:blipFill>
        <p:spPr bwMode="auto">
          <a:xfrm>
            <a:off x="4343400" y="914400"/>
            <a:ext cx="4267200" cy="2852738"/>
          </a:xfrm>
          <a:prstGeom prst="rect">
            <a:avLst/>
          </a:prstGeom>
          <a:noFill/>
        </p:spPr>
      </p:pic>
      <p:sp>
        <p:nvSpPr>
          <p:cNvPr id="147460" name="Rectangle 4"/>
          <p:cNvSpPr>
            <a:spLocks noChangeArrowheads="1"/>
          </p:cNvSpPr>
          <p:nvPr/>
        </p:nvSpPr>
        <p:spPr bwMode="auto">
          <a:xfrm>
            <a:off x="403225" y="1247775"/>
            <a:ext cx="3733800" cy="2014538"/>
          </a:xfrm>
          <a:prstGeom prst="rect">
            <a:avLst/>
          </a:prstGeom>
          <a:noFill/>
          <a:ln w="9525">
            <a:noFill/>
            <a:miter lim="800000"/>
            <a:headEnd/>
            <a:tailEnd/>
          </a:ln>
          <a:effectLst/>
        </p:spPr>
        <p:txBody>
          <a:bodyPr anchor="ctr">
            <a:spAutoFit/>
          </a:bodyPr>
          <a:lstStyle/>
          <a:p>
            <a:r>
              <a:rPr lang="en-US" sz="1800" b="1">
                <a:latin typeface="Arial" charset="0"/>
              </a:rPr>
              <a:t>Rest assured that the art of the illuminated manuscript has not been forgotten by today’s miniature book artists. This manuscript by Shannon Mitchell of the </a:t>
            </a:r>
            <a:r>
              <a:rPr lang="en-US" sz="1800" b="1" i="1">
                <a:latin typeface="Arial" charset="0"/>
              </a:rPr>
              <a:t>Book of Esther</a:t>
            </a:r>
            <a:r>
              <a:rPr lang="en-US" sz="1800" b="1">
                <a:latin typeface="Arial" charset="0"/>
              </a:rPr>
              <a:t> has 15 full-page illuminated miniatures. </a:t>
            </a:r>
          </a:p>
        </p:txBody>
      </p:sp>
      <p:sp>
        <p:nvSpPr>
          <p:cNvPr id="147461" name="Rectangle 5"/>
          <p:cNvSpPr>
            <a:spLocks noChangeArrowheads="1"/>
          </p:cNvSpPr>
          <p:nvPr/>
        </p:nvSpPr>
        <p:spPr bwMode="auto">
          <a:xfrm>
            <a:off x="631825" y="3810000"/>
            <a:ext cx="3657600" cy="1219200"/>
          </a:xfrm>
          <a:prstGeom prst="rect">
            <a:avLst/>
          </a:prstGeom>
          <a:noFill/>
          <a:ln w="9525">
            <a:noFill/>
            <a:miter lim="800000"/>
            <a:headEnd/>
            <a:tailEnd/>
          </a:ln>
          <a:effectLst/>
        </p:spPr>
        <p:txBody>
          <a:bodyPr anchor="ctr"/>
          <a:lstStyle/>
          <a:p>
            <a:pPr algn="ctr"/>
            <a:r>
              <a:rPr lang="en-US" sz="3200" b="1">
                <a:solidFill>
                  <a:schemeClr val="tx2"/>
                </a:solidFill>
                <a:latin typeface="Arial" charset="0"/>
              </a:rPr>
              <a:t>FORE-EDGE </a:t>
            </a:r>
            <a:br>
              <a:rPr lang="en-US" sz="3200" b="1">
                <a:solidFill>
                  <a:schemeClr val="tx2"/>
                </a:solidFill>
                <a:latin typeface="Arial" charset="0"/>
              </a:rPr>
            </a:br>
            <a:r>
              <a:rPr lang="en-US" sz="3200" b="1">
                <a:solidFill>
                  <a:schemeClr val="tx2"/>
                </a:solidFill>
                <a:latin typeface="Arial" charset="0"/>
              </a:rPr>
              <a:t>PAINTING</a:t>
            </a:r>
          </a:p>
        </p:txBody>
      </p:sp>
      <p:pic>
        <p:nvPicPr>
          <p:cNvPr id="147462" name="Picture 6" descr="DSCN0156"/>
          <p:cNvPicPr>
            <a:picLocks noChangeAspect="1" noChangeArrowheads="1"/>
          </p:cNvPicPr>
          <p:nvPr/>
        </p:nvPicPr>
        <p:blipFill>
          <a:blip r:embed="rId3" cstate="print"/>
          <a:srcRect l="36458" t="23611" r="18750" b="30556"/>
          <a:stretch>
            <a:fillRect/>
          </a:stretch>
        </p:blipFill>
        <p:spPr bwMode="auto">
          <a:xfrm>
            <a:off x="5715000" y="4254500"/>
            <a:ext cx="2895600" cy="2222500"/>
          </a:xfrm>
          <a:prstGeom prst="rect">
            <a:avLst/>
          </a:prstGeom>
          <a:noFill/>
        </p:spPr>
      </p:pic>
      <p:sp>
        <p:nvSpPr>
          <p:cNvPr id="147463" name="Rectangle 7"/>
          <p:cNvSpPr>
            <a:spLocks noChangeArrowheads="1"/>
          </p:cNvSpPr>
          <p:nvPr/>
        </p:nvSpPr>
        <p:spPr bwMode="auto">
          <a:xfrm>
            <a:off x="304800" y="5302250"/>
            <a:ext cx="4594225" cy="915988"/>
          </a:xfrm>
          <a:prstGeom prst="rect">
            <a:avLst/>
          </a:prstGeom>
          <a:noFill/>
          <a:ln w="9525">
            <a:noFill/>
            <a:miter lim="800000"/>
            <a:headEnd/>
            <a:tailEnd/>
          </a:ln>
          <a:effectLst/>
        </p:spPr>
        <p:txBody>
          <a:bodyPr anchor="ctr">
            <a:spAutoFit/>
          </a:bodyPr>
          <a:lstStyle/>
          <a:p>
            <a:r>
              <a:rPr lang="en-US" sz="1800" b="1">
                <a:latin typeface="Arial" charset="0"/>
              </a:rPr>
              <a:t>The medieval technique of fore-edge painting is still practiced today as seen in this beautifully detailed scene.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DSCN0178"/>
          <p:cNvPicPr>
            <a:picLocks noChangeAspect="1" noChangeArrowheads="1"/>
          </p:cNvPicPr>
          <p:nvPr/>
        </p:nvPicPr>
        <p:blipFill>
          <a:blip r:embed="rId2" cstate="print"/>
          <a:srcRect l="12500" t="27777" r="11458" b="25000"/>
          <a:stretch>
            <a:fillRect/>
          </a:stretch>
        </p:blipFill>
        <p:spPr bwMode="auto">
          <a:xfrm>
            <a:off x="4114800" y="304800"/>
            <a:ext cx="4572000" cy="2130425"/>
          </a:xfrm>
          <a:prstGeom prst="rect">
            <a:avLst/>
          </a:prstGeom>
          <a:noFill/>
          <a:effectLst>
            <a:outerShdw dist="107763" dir="2700000" algn="ctr" rotWithShape="0">
              <a:srgbClr val="808080"/>
            </a:outerShdw>
          </a:effectLst>
        </p:spPr>
      </p:pic>
      <p:pic>
        <p:nvPicPr>
          <p:cNvPr id="100356" name="Picture 4" descr="DSCN0177"/>
          <p:cNvPicPr>
            <a:picLocks noChangeAspect="1" noChangeArrowheads="1"/>
          </p:cNvPicPr>
          <p:nvPr/>
        </p:nvPicPr>
        <p:blipFill>
          <a:blip r:embed="rId3" cstate="print"/>
          <a:srcRect l="6250" t="6944" r="7292" b="19444"/>
          <a:stretch>
            <a:fillRect/>
          </a:stretch>
        </p:blipFill>
        <p:spPr bwMode="auto">
          <a:xfrm>
            <a:off x="381000" y="1371600"/>
            <a:ext cx="3200400" cy="2043113"/>
          </a:xfrm>
          <a:prstGeom prst="rect">
            <a:avLst/>
          </a:prstGeom>
          <a:noFill/>
          <a:effectLst>
            <a:outerShdw dist="107763" dir="2700000" algn="ctr" rotWithShape="0">
              <a:srgbClr val="808080"/>
            </a:outerShdw>
          </a:effectLst>
        </p:spPr>
      </p:pic>
      <p:sp>
        <p:nvSpPr>
          <p:cNvPr id="100357" name="Rectangle 5"/>
          <p:cNvSpPr>
            <a:spLocks noChangeArrowheads="1"/>
          </p:cNvSpPr>
          <p:nvPr/>
        </p:nvSpPr>
        <p:spPr bwMode="auto">
          <a:xfrm>
            <a:off x="3962400" y="2514600"/>
            <a:ext cx="5181600" cy="1190625"/>
          </a:xfrm>
          <a:prstGeom prst="rect">
            <a:avLst/>
          </a:prstGeom>
          <a:noFill/>
          <a:ln w="9525">
            <a:noFill/>
            <a:miter lim="800000"/>
            <a:headEnd/>
            <a:tailEnd/>
          </a:ln>
          <a:effectLst/>
        </p:spPr>
        <p:txBody>
          <a:bodyPr anchor="ctr">
            <a:spAutoFit/>
          </a:bodyPr>
          <a:lstStyle/>
          <a:p>
            <a:r>
              <a:rPr lang="en-US" sz="1800" i="1">
                <a:latin typeface="Arial" charset="0"/>
              </a:rPr>
              <a:t>A Brief History of the Ukulele</a:t>
            </a:r>
            <a:r>
              <a:rPr lang="en-US" sz="1800">
                <a:latin typeface="Arial" charset="0"/>
              </a:rPr>
              <a:t> by Peter and Donna Thomas is a one-of-a-kind accordion style book on handmade paper, hand-color illustrated, and enclosed in it’s own carrying case. </a:t>
            </a:r>
          </a:p>
        </p:txBody>
      </p:sp>
      <p:sp>
        <p:nvSpPr>
          <p:cNvPr id="100358" name="Text Box 6"/>
          <p:cNvSpPr txBox="1">
            <a:spLocks noChangeArrowheads="1"/>
          </p:cNvSpPr>
          <p:nvPr/>
        </p:nvSpPr>
        <p:spPr bwMode="auto">
          <a:xfrm>
            <a:off x="304800" y="76200"/>
            <a:ext cx="3063875" cy="1066800"/>
          </a:xfrm>
          <a:prstGeom prst="rect">
            <a:avLst/>
          </a:prstGeom>
          <a:noFill/>
          <a:ln w="9525">
            <a:noFill/>
            <a:miter lim="800000"/>
            <a:headEnd/>
            <a:tailEnd/>
          </a:ln>
          <a:effectLst/>
        </p:spPr>
        <p:txBody>
          <a:bodyPr>
            <a:spAutoFit/>
          </a:bodyPr>
          <a:lstStyle/>
          <a:p>
            <a:r>
              <a:rPr lang="en-US" sz="3200" b="1">
                <a:latin typeface="Arial" charset="0"/>
              </a:rPr>
              <a:t>ARTIST’S</a:t>
            </a:r>
          </a:p>
          <a:p>
            <a:r>
              <a:rPr lang="en-US" sz="3200" b="1">
                <a:latin typeface="Arial" charset="0"/>
              </a:rPr>
              <a:t>BOOKS</a:t>
            </a:r>
            <a:endParaRPr lang="en-US" sz="3600" b="1">
              <a:latin typeface="Arial" charset="0"/>
            </a:endParaRPr>
          </a:p>
        </p:txBody>
      </p:sp>
      <p:pic>
        <p:nvPicPr>
          <p:cNvPr id="100359" name="Picture 7" descr="DSCN1768"/>
          <p:cNvPicPr>
            <a:picLocks noChangeAspect="1" noChangeArrowheads="1"/>
          </p:cNvPicPr>
          <p:nvPr/>
        </p:nvPicPr>
        <p:blipFill>
          <a:blip r:embed="rId4" cstate="print"/>
          <a:srcRect l="8438" t="27188" b="13281"/>
          <a:stretch>
            <a:fillRect/>
          </a:stretch>
        </p:blipFill>
        <p:spPr bwMode="auto">
          <a:xfrm>
            <a:off x="4037013" y="3886200"/>
            <a:ext cx="4192587" cy="2044700"/>
          </a:xfrm>
          <a:prstGeom prst="rect">
            <a:avLst/>
          </a:prstGeom>
          <a:noFill/>
          <a:effectLst>
            <a:outerShdw dist="107763" dir="2700000" algn="ctr" rotWithShape="0">
              <a:srgbClr val="808080"/>
            </a:outerShdw>
          </a:effectLst>
        </p:spPr>
      </p:pic>
      <p:pic>
        <p:nvPicPr>
          <p:cNvPr id="100360" name="Picture 8" descr="DSCN1769"/>
          <p:cNvPicPr>
            <a:picLocks noChangeAspect="1" noChangeArrowheads="1"/>
          </p:cNvPicPr>
          <p:nvPr/>
        </p:nvPicPr>
        <p:blipFill>
          <a:blip r:embed="rId5" cstate="print"/>
          <a:srcRect l="18633" t="21407" r="23672" b="10938"/>
          <a:stretch>
            <a:fillRect/>
          </a:stretch>
        </p:blipFill>
        <p:spPr bwMode="auto">
          <a:xfrm>
            <a:off x="1219200" y="3883025"/>
            <a:ext cx="2290763" cy="2022475"/>
          </a:xfrm>
          <a:prstGeom prst="rect">
            <a:avLst/>
          </a:prstGeom>
          <a:noFill/>
          <a:effectLst>
            <a:outerShdw dist="107763" dir="2700000" algn="ctr" rotWithShape="0">
              <a:srgbClr val="808080"/>
            </a:outerShdw>
          </a:effectLst>
        </p:spPr>
      </p:pic>
      <p:sp>
        <p:nvSpPr>
          <p:cNvPr id="100361" name="Text Box 9"/>
          <p:cNvSpPr txBox="1">
            <a:spLocks noChangeArrowheads="1"/>
          </p:cNvSpPr>
          <p:nvPr/>
        </p:nvSpPr>
        <p:spPr bwMode="auto">
          <a:xfrm>
            <a:off x="457200" y="6096000"/>
            <a:ext cx="8458200" cy="641350"/>
          </a:xfrm>
          <a:prstGeom prst="rect">
            <a:avLst/>
          </a:prstGeom>
          <a:noFill/>
          <a:ln w="9525">
            <a:noFill/>
            <a:miter lim="800000"/>
            <a:headEnd/>
            <a:tailEnd/>
          </a:ln>
          <a:effectLst/>
        </p:spPr>
        <p:txBody>
          <a:bodyPr>
            <a:spAutoFit/>
          </a:bodyPr>
          <a:lstStyle/>
          <a:p>
            <a:r>
              <a:rPr lang="en-US" sz="1800">
                <a:latin typeface="Arial" charset="0"/>
              </a:rPr>
              <a:t>Photographer Jill Timm published </a:t>
            </a:r>
            <a:r>
              <a:rPr lang="en-US" sz="1800" i="1">
                <a:latin typeface="Arial" charset="0"/>
              </a:rPr>
              <a:t>Sedona Scapes</a:t>
            </a:r>
            <a:r>
              <a:rPr lang="en-US" sz="1800">
                <a:latin typeface="Arial" charset="0"/>
              </a:rPr>
              <a:t>, a stunning collection of her photographs of the scenic Sedona desert.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304800"/>
            <a:ext cx="4495800" cy="990600"/>
          </a:xfrm>
        </p:spPr>
        <p:txBody>
          <a:bodyPr/>
          <a:lstStyle/>
          <a:p>
            <a:pPr algn="l"/>
            <a:r>
              <a:rPr lang="en-US" sz="3200" b="1">
                <a:latin typeface="Arial" charset="0"/>
              </a:rPr>
              <a:t>BOOK STRUCTURES</a:t>
            </a:r>
          </a:p>
        </p:txBody>
      </p:sp>
      <p:sp>
        <p:nvSpPr>
          <p:cNvPr id="84995" name="Text Box 3"/>
          <p:cNvSpPr txBox="1">
            <a:spLocks noChangeArrowheads="1"/>
          </p:cNvSpPr>
          <p:nvPr/>
        </p:nvSpPr>
        <p:spPr bwMode="auto">
          <a:xfrm>
            <a:off x="2895600" y="4183063"/>
            <a:ext cx="4800600" cy="457200"/>
          </a:xfrm>
          <a:prstGeom prst="rect">
            <a:avLst/>
          </a:prstGeom>
          <a:noFill/>
          <a:ln w="9525">
            <a:noFill/>
            <a:miter lim="800000"/>
            <a:headEnd/>
            <a:tailEnd/>
          </a:ln>
          <a:effectLst/>
        </p:spPr>
        <p:txBody>
          <a:bodyPr>
            <a:spAutoFit/>
          </a:bodyPr>
          <a:lstStyle/>
          <a:p>
            <a:pPr>
              <a:spcBef>
                <a:spcPct val="50000"/>
              </a:spcBef>
            </a:pPr>
            <a:endParaRPr lang="en-US"/>
          </a:p>
        </p:txBody>
      </p:sp>
      <p:pic>
        <p:nvPicPr>
          <p:cNvPr id="84996" name="Picture 4" descr="DSCN0170"/>
          <p:cNvPicPr>
            <a:picLocks noChangeAspect="1" noChangeArrowheads="1"/>
          </p:cNvPicPr>
          <p:nvPr/>
        </p:nvPicPr>
        <p:blipFill>
          <a:blip r:embed="rId2" cstate="print"/>
          <a:srcRect l="15625" r="20833" b="8333"/>
          <a:stretch>
            <a:fillRect/>
          </a:stretch>
        </p:blipFill>
        <p:spPr bwMode="auto">
          <a:xfrm>
            <a:off x="5029200" y="457200"/>
            <a:ext cx="3590925" cy="3886200"/>
          </a:xfrm>
          <a:prstGeom prst="rect">
            <a:avLst/>
          </a:prstGeom>
          <a:noFill/>
          <a:effectLst>
            <a:outerShdw dist="89803" dir="2700000" algn="ctr" rotWithShape="0">
              <a:srgbClr val="808080"/>
            </a:outerShdw>
          </a:effectLst>
        </p:spPr>
      </p:pic>
      <p:sp>
        <p:nvSpPr>
          <p:cNvPr id="84997" name="Rectangle 5"/>
          <p:cNvSpPr>
            <a:spLocks noChangeArrowheads="1"/>
          </p:cNvSpPr>
          <p:nvPr/>
        </p:nvSpPr>
        <p:spPr bwMode="auto">
          <a:xfrm>
            <a:off x="4876800" y="4522788"/>
            <a:ext cx="4191000" cy="2014537"/>
          </a:xfrm>
          <a:prstGeom prst="rect">
            <a:avLst/>
          </a:prstGeom>
          <a:noFill/>
          <a:ln w="9525">
            <a:noFill/>
            <a:miter lim="800000"/>
            <a:headEnd/>
            <a:tailEnd/>
          </a:ln>
          <a:effectLst/>
        </p:spPr>
        <p:txBody>
          <a:bodyPr anchor="ctr">
            <a:spAutoFit/>
          </a:bodyPr>
          <a:lstStyle/>
          <a:p>
            <a:r>
              <a:rPr lang="en-US" sz="1800" b="1" i="1">
                <a:latin typeface="Arial" charset="0"/>
              </a:rPr>
              <a:t>Sleep Achiever </a:t>
            </a:r>
            <a:r>
              <a:rPr lang="en-US" sz="1800" b="1">
                <a:latin typeface="Arial" charset="0"/>
              </a:rPr>
              <a:t>published by Pat Baldwin of Pequeño Press,  is a charming example of a dos-a-dos binding – that is twin volumes sharing a center board and opening in opposite directions - snuggled cozily in a brass bed holder. </a:t>
            </a:r>
          </a:p>
        </p:txBody>
      </p:sp>
      <p:pic>
        <p:nvPicPr>
          <p:cNvPr id="85004" name="Picture 12" descr="DSCN1793"/>
          <p:cNvPicPr>
            <a:picLocks noChangeAspect="1" noChangeArrowheads="1"/>
          </p:cNvPicPr>
          <p:nvPr>
            <p:ph idx="1"/>
          </p:nvPr>
        </p:nvPicPr>
        <p:blipFill>
          <a:blip r:embed="rId3" cstate="print"/>
          <a:srcRect l="9721" t="7408" r="8333" b="24074"/>
          <a:stretch>
            <a:fillRect/>
          </a:stretch>
        </p:blipFill>
        <p:spPr>
          <a:xfrm>
            <a:off x="152400" y="1524000"/>
            <a:ext cx="4495800" cy="2819400"/>
          </a:xfrm>
          <a:noFill/>
          <a:ln/>
          <a:effectLst>
            <a:outerShdw dist="89803" dir="2700000" algn="ctr" rotWithShape="0">
              <a:srgbClr val="808080"/>
            </a:outerShdw>
          </a:effectLst>
        </p:spPr>
      </p:pic>
      <p:sp>
        <p:nvSpPr>
          <p:cNvPr id="85007" name="Text Box 15"/>
          <p:cNvSpPr txBox="1">
            <a:spLocks noChangeArrowheads="1"/>
          </p:cNvSpPr>
          <p:nvPr/>
        </p:nvSpPr>
        <p:spPr bwMode="auto">
          <a:xfrm>
            <a:off x="152400" y="4572000"/>
            <a:ext cx="4114800" cy="1739900"/>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In this century, books have taken on unconventional structures as you can see from Robert Massman’s 2 volume set which is encased in a slipcover miniature of Dard Hunter’s mill.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1028"/>
          <p:cNvSpPr>
            <a:spLocks noChangeArrowheads="1"/>
          </p:cNvSpPr>
          <p:nvPr/>
        </p:nvSpPr>
        <p:spPr bwMode="auto">
          <a:xfrm>
            <a:off x="304800" y="1584325"/>
            <a:ext cx="6172200" cy="1190625"/>
          </a:xfrm>
          <a:prstGeom prst="rect">
            <a:avLst/>
          </a:prstGeom>
          <a:noFill/>
          <a:ln w="9525">
            <a:noFill/>
            <a:miter lim="800000"/>
            <a:headEnd/>
            <a:tailEnd/>
          </a:ln>
          <a:effectLst/>
        </p:spPr>
        <p:txBody>
          <a:bodyPr anchor="ctr">
            <a:spAutoFit/>
          </a:bodyPr>
          <a:lstStyle/>
          <a:p>
            <a:r>
              <a:rPr lang="en-US" sz="1800" b="1">
                <a:latin typeface="Arial" charset="0"/>
              </a:rPr>
              <a:t>Miniature books have been bound in about every style and type of material – mother of pearl, ivory, silver, gold, embroidery, tortoise shell, snakeskin, shagreen, kangaroo skin and even money. </a:t>
            </a:r>
          </a:p>
        </p:txBody>
      </p:sp>
      <p:sp>
        <p:nvSpPr>
          <p:cNvPr id="146437" name="Text Box 1029"/>
          <p:cNvSpPr txBox="1">
            <a:spLocks noChangeArrowheads="1"/>
          </p:cNvSpPr>
          <p:nvPr/>
        </p:nvSpPr>
        <p:spPr bwMode="auto">
          <a:xfrm>
            <a:off x="609600" y="304800"/>
            <a:ext cx="5486400" cy="579438"/>
          </a:xfrm>
          <a:prstGeom prst="rect">
            <a:avLst/>
          </a:prstGeom>
          <a:noFill/>
          <a:ln w="9525">
            <a:noFill/>
            <a:miter lim="800000"/>
            <a:headEnd/>
            <a:tailEnd/>
          </a:ln>
          <a:effectLst/>
        </p:spPr>
        <p:txBody>
          <a:bodyPr>
            <a:spAutoFit/>
          </a:bodyPr>
          <a:lstStyle/>
          <a:p>
            <a:pPr>
              <a:spcBef>
                <a:spcPct val="50000"/>
              </a:spcBef>
            </a:pPr>
            <a:r>
              <a:rPr lang="en-US" sz="3200" b="1">
                <a:latin typeface="Arial" charset="0"/>
              </a:rPr>
              <a:t>SPECIALTY BINDINGS</a:t>
            </a:r>
            <a:endParaRPr lang="en-US" sz="1800" b="1">
              <a:latin typeface="Arial" charset="0"/>
            </a:endParaRPr>
          </a:p>
        </p:txBody>
      </p:sp>
      <p:pic>
        <p:nvPicPr>
          <p:cNvPr id="146438" name="Picture 1030" descr="DSCN1760"/>
          <p:cNvPicPr>
            <a:picLocks noChangeAspect="1" noChangeArrowheads="1"/>
          </p:cNvPicPr>
          <p:nvPr/>
        </p:nvPicPr>
        <p:blipFill>
          <a:blip r:embed="rId2" cstate="print"/>
          <a:srcRect l="27539" r="34335"/>
          <a:stretch>
            <a:fillRect/>
          </a:stretch>
        </p:blipFill>
        <p:spPr bwMode="auto">
          <a:xfrm>
            <a:off x="6845300" y="381000"/>
            <a:ext cx="2028825" cy="3992563"/>
          </a:xfrm>
          <a:prstGeom prst="rect">
            <a:avLst/>
          </a:prstGeom>
          <a:noFill/>
          <a:effectLst>
            <a:outerShdw dist="89803" dir="2700000" algn="ctr" rotWithShape="0">
              <a:srgbClr val="808080"/>
            </a:outerShdw>
          </a:effectLst>
        </p:spPr>
      </p:pic>
      <p:sp>
        <p:nvSpPr>
          <p:cNvPr id="146440" name="Rectangle 1032"/>
          <p:cNvSpPr>
            <a:spLocks noChangeArrowheads="1"/>
          </p:cNvSpPr>
          <p:nvPr/>
        </p:nvSpPr>
        <p:spPr bwMode="auto">
          <a:xfrm>
            <a:off x="4114800" y="4495800"/>
            <a:ext cx="2362200" cy="1739900"/>
          </a:xfrm>
          <a:prstGeom prst="rect">
            <a:avLst/>
          </a:prstGeom>
          <a:noFill/>
          <a:ln w="9525">
            <a:noFill/>
            <a:miter lim="800000"/>
            <a:headEnd/>
            <a:tailEnd/>
          </a:ln>
          <a:effectLst/>
        </p:spPr>
        <p:txBody>
          <a:bodyPr>
            <a:spAutoFit/>
          </a:bodyPr>
          <a:lstStyle/>
          <a:p>
            <a:r>
              <a:rPr lang="en-US" sz="1800" b="1" i="1">
                <a:latin typeface="Arial" charset="0"/>
              </a:rPr>
              <a:t>The Cigar Book,</a:t>
            </a:r>
            <a:r>
              <a:rPr lang="en-US" sz="1800" b="1">
                <a:latin typeface="Arial" charset="0"/>
              </a:rPr>
              <a:t> published by Pat Baldwin of Pequeño Press is bound in wood from a cigar box.</a:t>
            </a:r>
            <a:r>
              <a:rPr lang="en-US" sz="1800">
                <a:latin typeface="Arial" charset="0"/>
              </a:rPr>
              <a:t>     </a:t>
            </a:r>
          </a:p>
        </p:txBody>
      </p:sp>
      <p:sp>
        <p:nvSpPr>
          <p:cNvPr id="146442" name="Rectangle 1034"/>
          <p:cNvSpPr>
            <a:spLocks noChangeArrowheads="1"/>
          </p:cNvSpPr>
          <p:nvPr/>
        </p:nvSpPr>
        <p:spPr bwMode="auto">
          <a:xfrm>
            <a:off x="6781800" y="4479925"/>
            <a:ext cx="2286000" cy="2014538"/>
          </a:xfrm>
          <a:prstGeom prst="rect">
            <a:avLst/>
          </a:prstGeom>
          <a:noFill/>
          <a:ln w="9525">
            <a:noFill/>
            <a:miter lim="800000"/>
            <a:headEnd/>
            <a:tailEnd/>
          </a:ln>
          <a:effectLst/>
        </p:spPr>
        <p:txBody>
          <a:bodyPr>
            <a:spAutoFit/>
          </a:bodyPr>
          <a:lstStyle/>
          <a:p>
            <a:r>
              <a:rPr lang="en-US" sz="1800" b="1" i="1">
                <a:latin typeface="Arial" charset="0"/>
              </a:rPr>
              <a:t>The 23rd Psalm </a:t>
            </a:r>
            <a:r>
              <a:rPr lang="en-US" sz="1800" b="1">
                <a:latin typeface="Arial" charset="0"/>
              </a:rPr>
              <a:t>published by Joy and John Tonkin has a girdle binding like those worn by monks centuries ago.</a:t>
            </a:r>
            <a:r>
              <a:rPr lang="en-US" sz="1800">
                <a:latin typeface="Arial" charset="0"/>
              </a:rPr>
              <a:t> </a:t>
            </a:r>
          </a:p>
        </p:txBody>
      </p:sp>
      <p:pic>
        <p:nvPicPr>
          <p:cNvPr id="146444" name="Picture 1036" descr="DSCN0182"/>
          <p:cNvPicPr>
            <a:picLocks noChangeAspect="1" noChangeArrowheads="1"/>
          </p:cNvPicPr>
          <p:nvPr/>
        </p:nvPicPr>
        <p:blipFill>
          <a:blip r:embed="rId3" cstate="print"/>
          <a:srcRect l="11250" t="2499" r="7500" b="11250"/>
          <a:stretch>
            <a:fillRect/>
          </a:stretch>
        </p:blipFill>
        <p:spPr bwMode="auto">
          <a:xfrm>
            <a:off x="457200" y="3627438"/>
            <a:ext cx="3581400" cy="2851150"/>
          </a:xfrm>
          <a:prstGeom prst="rect">
            <a:avLst/>
          </a:prstGeom>
          <a:noFill/>
          <a:effectLst>
            <a:outerShdw dist="89803" dir="2700000" algn="ctr" rotWithShape="0">
              <a:srgbClr val="808080"/>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76200" y="-228600"/>
            <a:ext cx="6477000" cy="1143000"/>
          </a:xfrm>
        </p:spPr>
        <p:txBody>
          <a:bodyPr/>
          <a:lstStyle/>
          <a:p>
            <a:r>
              <a:rPr lang="en-US" sz="3200" b="1">
                <a:latin typeface="Arial" charset="0"/>
              </a:rPr>
              <a:t>DOLL HOUSE BOOKS</a:t>
            </a:r>
            <a:endParaRPr lang="en-US" sz="1800" b="1">
              <a:latin typeface="Arial" charset="0"/>
            </a:endParaRPr>
          </a:p>
        </p:txBody>
      </p:sp>
      <p:pic>
        <p:nvPicPr>
          <p:cNvPr id="93191" name="Picture 1031" descr="DSCN0167"/>
          <p:cNvPicPr>
            <a:picLocks noChangeAspect="1" noChangeArrowheads="1"/>
          </p:cNvPicPr>
          <p:nvPr>
            <p:ph sz="half" idx="1"/>
          </p:nvPr>
        </p:nvPicPr>
        <p:blipFill>
          <a:blip r:embed="rId2" cstate="print"/>
          <a:srcRect l="25000" t="9723" r="19792" b="31250"/>
          <a:stretch>
            <a:fillRect/>
          </a:stretch>
        </p:blipFill>
        <p:spPr>
          <a:xfrm>
            <a:off x="6629400" y="2667000"/>
            <a:ext cx="2133600" cy="1600200"/>
          </a:xfrm>
          <a:noFill/>
          <a:ln/>
          <a:effectLst>
            <a:outerShdw dist="99190" dir="3011666" algn="ctr" rotWithShape="0">
              <a:srgbClr val="808080"/>
            </a:outerShdw>
          </a:effectLst>
        </p:spPr>
      </p:pic>
      <p:pic>
        <p:nvPicPr>
          <p:cNvPr id="93188" name="Picture 1028" descr="DSCN0162"/>
          <p:cNvPicPr>
            <a:picLocks noChangeAspect="1" noChangeArrowheads="1"/>
          </p:cNvPicPr>
          <p:nvPr/>
        </p:nvPicPr>
        <p:blipFill>
          <a:blip r:embed="rId3" cstate="print"/>
          <a:srcRect l="31250" t="15277" r="5208" b="26389"/>
          <a:stretch>
            <a:fillRect/>
          </a:stretch>
        </p:blipFill>
        <p:spPr bwMode="auto">
          <a:xfrm>
            <a:off x="304800" y="4495800"/>
            <a:ext cx="2884488" cy="1985963"/>
          </a:xfrm>
          <a:prstGeom prst="rect">
            <a:avLst/>
          </a:prstGeom>
          <a:noFill/>
          <a:effectLst>
            <a:outerShdw dist="99190" dir="3011666" algn="ctr" rotWithShape="0">
              <a:srgbClr val="808080"/>
            </a:outerShdw>
          </a:effectLst>
        </p:spPr>
      </p:pic>
      <p:pic>
        <p:nvPicPr>
          <p:cNvPr id="93189" name="Picture 1029" descr="DSCN0163"/>
          <p:cNvPicPr>
            <a:picLocks noChangeAspect="1" noChangeArrowheads="1"/>
          </p:cNvPicPr>
          <p:nvPr/>
        </p:nvPicPr>
        <p:blipFill>
          <a:blip r:embed="rId4" cstate="print"/>
          <a:srcRect l="20833" t="8333" r="14584" b="28125"/>
          <a:stretch>
            <a:fillRect/>
          </a:stretch>
        </p:blipFill>
        <p:spPr bwMode="auto">
          <a:xfrm>
            <a:off x="3713163" y="4498975"/>
            <a:ext cx="2687637" cy="1982788"/>
          </a:xfrm>
          <a:prstGeom prst="rect">
            <a:avLst/>
          </a:prstGeom>
          <a:noFill/>
          <a:effectLst>
            <a:outerShdw dist="99190" dir="3011666" algn="ctr" rotWithShape="0">
              <a:srgbClr val="808080"/>
            </a:outerShdw>
          </a:effectLst>
        </p:spPr>
      </p:pic>
      <p:pic>
        <p:nvPicPr>
          <p:cNvPr id="93190" name="Picture 1030" descr="DSCN0164"/>
          <p:cNvPicPr>
            <a:picLocks noChangeAspect="1" noChangeArrowheads="1"/>
          </p:cNvPicPr>
          <p:nvPr/>
        </p:nvPicPr>
        <p:blipFill>
          <a:blip r:embed="rId5" cstate="print"/>
          <a:srcRect l="14583" t="6944" r="27083" b="26389"/>
          <a:stretch>
            <a:fillRect/>
          </a:stretch>
        </p:blipFill>
        <p:spPr bwMode="auto">
          <a:xfrm>
            <a:off x="6705600" y="4724400"/>
            <a:ext cx="2057400" cy="1765300"/>
          </a:xfrm>
          <a:prstGeom prst="rect">
            <a:avLst/>
          </a:prstGeom>
          <a:noFill/>
          <a:effectLst>
            <a:outerShdw dist="99190" dir="3011666" algn="ctr" rotWithShape="0">
              <a:srgbClr val="808080"/>
            </a:outerShdw>
          </a:effectLst>
        </p:spPr>
      </p:pic>
      <p:pic>
        <p:nvPicPr>
          <p:cNvPr id="93193" name="Picture 1033" descr="DSCN0165"/>
          <p:cNvPicPr>
            <a:picLocks noChangeAspect="1" noChangeArrowheads="1"/>
          </p:cNvPicPr>
          <p:nvPr>
            <p:ph sz="half" idx="2"/>
          </p:nvPr>
        </p:nvPicPr>
        <p:blipFill>
          <a:blip r:embed="rId6" cstate="print"/>
          <a:srcRect l="32344" t="6250" r="22031" b="11250"/>
          <a:stretch>
            <a:fillRect/>
          </a:stretch>
        </p:blipFill>
        <p:spPr>
          <a:xfrm>
            <a:off x="6650038" y="152400"/>
            <a:ext cx="2112962" cy="2209800"/>
          </a:xfrm>
          <a:noFill/>
          <a:ln/>
          <a:effectLst>
            <a:outerShdw dist="99190" dir="3011666" algn="ctr" rotWithShape="0">
              <a:srgbClr val="808080"/>
            </a:outerShdw>
          </a:effectLst>
        </p:spPr>
      </p:pic>
      <p:sp>
        <p:nvSpPr>
          <p:cNvPr id="93195" name="Rectangle 1035"/>
          <p:cNvSpPr>
            <a:spLocks noChangeArrowheads="1"/>
          </p:cNvSpPr>
          <p:nvPr/>
        </p:nvSpPr>
        <p:spPr bwMode="auto">
          <a:xfrm>
            <a:off x="152400" y="787400"/>
            <a:ext cx="6172200" cy="3662363"/>
          </a:xfrm>
          <a:prstGeom prst="rect">
            <a:avLst/>
          </a:prstGeom>
          <a:noFill/>
          <a:ln w="9525">
            <a:noFill/>
            <a:miter lim="800000"/>
            <a:headEnd/>
            <a:tailEnd/>
          </a:ln>
          <a:effectLst/>
        </p:spPr>
        <p:txBody>
          <a:bodyPr anchor="ctr">
            <a:spAutoFit/>
          </a:bodyPr>
          <a:lstStyle/>
          <a:p>
            <a:r>
              <a:rPr lang="en-US" sz="1800" b="1">
                <a:latin typeface="Arial" charset="0"/>
              </a:rPr>
              <a:t>These dollhouse-sized books are by the most prolific miniature book artist, Barbara Raheb, She has published more than 515 miniature books in editions of up to 300 volumes! Pictured here is a rare copy of </a:t>
            </a:r>
            <a:r>
              <a:rPr lang="en-US" sz="1800" b="1" i="1">
                <a:latin typeface="Arial" charset="0"/>
              </a:rPr>
              <a:t>Liber Culineria</a:t>
            </a:r>
            <a:r>
              <a:rPr lang="en-US" sz="1800" b="1">
                <a:latin typeface="Arial" charset="0"/>
              </a:rPr>
              <a:t>, measuring 1 3/8 by 7/16” (bottom left), it is beautifully printed and hand color illustrated.</a:t>
            </a:r>
          </a:p>
          <a:p>
            <a:endParaRPr lang="en-US" sz="1800" b="1">
              <a:latin typeface="Arial" charset="0"/>
            </a:endParaRPr>
          </a:p>
          <a:p>
            <a:r>
              <a:rPr lang="en-US" sz="1800" b="1">
                <a:latin typeface="Arial" charset="0"/>
              </a:rPr>
              <a:t>One of Barbara’s specialties is pop-up books, Beatrix Potter’s </a:t>
            </a:r>
            <a:r>
              <a:rPr lang="en-US" sz="1800" b="1" i="1">
                <a:latin typeface="Arial" charset="0"/>
              </a:rPr>
              <a:t>Tom Kitten </a:t>
            </a:r>
            <a:r>
              <a:rPr lang="en-US" sz="1800" b="1">
                <a:latin typeface="Arial" charset="0"/>
              </a:rPr>
              <a:t>(right) has 4 hand-colored pop-ups in a tome that measures 1” x7/8”. Occasionally, Barbara does jeweled bindings, and illumination as in </a:t>
            </a:r>
            <a:r>
              <a:rPr lang="en-US" sz="1800" b="1" i="1">
                <a:latin typeface="Arial" charset="0"/>
              </a:rPr>
              <a:t>Charity</a:t>
            </a:r>
            <a:r>
              <a:rPr lang="en-US" sz="1800" b="1">
                <a:latin typeface="Arial" charset="0"/>
              </a:rPr>
              <a:t>, measuring 1” by 7/8” (bottom right).</a:t>
            </a:r>
          </a:p>
          <a:p>
            <a:endParaRPr lang="en-US" sz="1800" b="1">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UT0023"/>
          <p:cNvPicPr>
            <a:picLocks noChangeAspect="1" noChangeArrowheads="1"/>
          </p:cNvPicPr>
          <p:nvPr/>
        </p:nvPicPr>
        <p:blipFill>
          <a:blip r:embed="rId2" cstate="print"/>
          <a:srcRect l="5455" r="2727" b="8603"/>
          <a:stretch>
            <a:fillRect/>
          </a:stretch>
        </p:blipFill>
        <p:spPr bwMode="auto">
          <a:xfrm>
            <a:off x="1371600" y="914400"/>
            <a:ext cx="6324600" cy="3049588"/>
          </a:xfrm>
          <a:prstGeom prst="rect">
            <a:avLst/>
          </a:prstGeom>
          <a:noFill/>
          <a:ln w="9525">
            <a:noFill/>
            <a:miter lim="800000"/>
            <a:headEnd/>
            <a:tailEnd/>
          </a:ln>
          <a:effectLst/>
        </p:spPr>
      </p:pic>
      <p:sp>
        <p:nvSpPr>
          <p:cNvPr id="88067" name="Rectangle 3"/>
          <p:cNvSpPr>
            <a:spLocks noChangeArrowheads="1"/>
          </p:cNvSpPr>
          <p:nvPr/>
        </p:nvSpPr>
        <p:spPr bwMode="auto">
          <a:xfrm>
            <a:off x="342900" y="4586288"/>
            <a:ext cx="8496300" cy="1739900"/>
          </a:xfrm>
          <a:prstGeom prst="rect">
            <a:avLst/>
          </a:prstGeom>
          <a:noFill/>
          <a:ln w="9525">
            <a:noFill/>
            <a:miter lim="800000"/>
            <a:headEnd/>
            <a:tailEnd/>
          </a:ln>
          <a:effectLst/>
        </p:spPr>
        <p:txBody>
          <a:bodyPr anchor="ctr">
            <a:spAutoFit/>
          </a:bodyPr>
          <a:lstStyle/>
          <a:p>
            <a:r>
              <a:rPr lang="en-US" sz="1800" b="1">
                <a:latin typeface="Arial" charset="0"/>
              </a:rPr>
              <a:t>In 1978, Glennifer press published </a:t>
            </a:r>
            <a:r>
              <a:rPr lang="en-US" sz="1800" b="1" i="1">
                <a:latin typeface="Arial" charset="0"/>
              </a:rPr>
              <a:t>Three Blind Mice. </a:t>
            </a:r>
            <a:r>
              <a:rPr lang="en-US" sz="1800" b="1">
                <a:latin typeface="Arial" charset="0"/>
              </a:rPr>
              <a:t> Measuring only 2.1 by 0.8 mm, it is the world’s smallest letterpress printed book. Even smaller is </a:t>
            </a:r>
            <a:r>
              <a:rPr lang="en-US" sz="1800" b="1" i="1">
                <a:latin typeface="Arial" charset="0"/>
              </a:rPr>
              <a:t>Old King Cole, </a:t>
            </a:r>
            <a:r>
              <a:rPr lang="en-US" sz="1800" b="1">
                <a:latin typeface="Arial" charset="0"/>
              </a:rPr>
              <a:t>a lithography work from 1985 that</a:t>
            </a:r>
            <a:r>
              <a:rPr lang="en-US" sz="1800" b="1" i="1">
                <a:latin typeface="Arial" charset="0"/>
              </a:rPr>
              <a:t> </a:t>
            </a:r>
            <a:r>
              <a:rPr lang="en-US" sz="1800" b="1">
                <a:latin typeface="Arial" charset="0"/>
              </a:rPr>
              <a:t>held the record for the smallest printed book in the world until 1996.  What you are looking for are the tiny specs inside the circles. You would need a 15-power magnifier to read them!</a:t>
            </a:r>
          </a:p>
        </p:txBody>
      </p:sp>
      <p:sp>
        <p:nvSpPr>
          <p:cNvPr id="88068" name="Text Box 4"/>
          <p:cNvSpPr txBox="1">
            <a:spLocks noChangeArrowheads="1"/>
          </p:cNvSpPr>
          <p:nvPr/>
        </p:nvSpPr>
        <p:spPr bwMode="auto">
          <a:xfrm>
            <a:off x="1874838" y="171450"/>
            <a:ext cx="5373687" cy="579438"/>
          </a:xfrm>
          <a:prstGeom prst="rect">
            <a:avLst/>
          </a:prstGeom>
          <a:noFill/>
          <a:ln w="9525">
            <a:noFill/>
            <a:miter lim="800000"/>
            <a:headEnd/>
            <a:tailEnd/>
          </a:ln>
          <a:effectLst/>
        </p:spPr>
        <p:txBody>
          <a:bodyPr wrap="none">
            <a:spAutoFit/>
          </a:bodyPr>
          <a:lstStyle/>
          <a:p>
            <a:pPr algn="ctr"/>
            <a:r>
              <a:rPr lang="en-US" sz="3200" b="1">
                <a:latin typeface="Arial" charset="0"/>
              </a:rPr>
              <a:t>MICRO-MINI-BIBLIOMANIA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a:xfrm>
            <a:off x="0" y="228600"/>
            <a:ext cx="8915400" cy="1828800"/>
          </a:xfrm>
        </p:spPr>
        <p:txBody>
          <a:bodyPr/>
          <a:lstStyle/>
          <a:p>
            <a:r>
              <a:rPr lang="en-US" sz="3600" b="1" i="1">
                <a:latin typeface="Arial" charset="0"/>
              </a:rPr>
              <a:t>The Guinness Book of World Records</a:t>
            </a:r>
            <a:r>
              <a:rPr lang="en-US" sz="3600"/>
              <a:t/>
            </a:r>
            <a:br>
              <a:rPr lang="en-US" sz="3600"/>
            </a:br>
            <a:r>
              <a:rPr lang="en-US" sz="2400">
                <a:latin typeface="Arial" charset="0"/>
              </a:rPr>
              <a:t>the smallest ever printed book</a:t>
            </a:r>
            <a:r>
              <a:rPr lang="en-US" sz="4000">
                <a:latin typeface="Arial" charset="0"/>
              </a:rPr>
              <a:t/>
            </a:r>
            <a:br>
              <a:rPr lang="en-US" sz="4000">
                <a:latin typeface="Arial" charset="0"/>
              </a:rPr>
            </a:br>
            <a:endParaRPr lang="en-US" sz="4000"/>
          </a:p>
        </p:txBody>
      </p:sp>
      <p:sp>
        <p:nvSpPr>
          <p:cNvPr id="130051" name="Rectangle 3"/>
          <p:cNvSpPr>
            <a:spLocks noGrp="1" noChangeArrowheads="1"/>
          </p:cNvSpPr>
          <p:nvPr>
            <p:ph type="body" idx="4294967295"/>
          </p:nvPr>
        </p:nvSpPr>
        <p:spPr>
          <a:xfrm>
            <a:off x="0" y="1981200"/>
            <a:ext cx="7772400" cy="4114800"/>
          </a:xfrm>
        </p:spPr>
        <p:txBody>
          <a:bodyPr/>
          <a:lstStyle/>
          <a:p>
            <a:pPr>
              <a:buFontTx/>
              <a:buNone/>
            </a:pPr>
            <a:r>
              <a:rPr lang="en-US"/>
              <a:t> </a:t>
            </a:r>
          </a:p>
          <a:p>
            <a:pPr>
              <a:buFontTx/>
              <a:buNone/>
            </a:pPr>
            <a:endParaRPr lang="en-US"/>
          </a:p>
        </p:txBody>
      </p:sp>
      <p:pic>
        <p:nvPicPr>
          <p:cNvPr id="130052" name="Picture 4"/>
          <p:cNvPicPr>
            <a:picLocks noChangeAspect="1" noChangeArrowheads="1"/>
          </p:cNvPicPr>
          <p:nvPr/>
        </p:nvPicPr>
        <p:blipFill>
          <a:blip r:embed="rId2" cstate="print"/>
          <a:srcRect/>
          <a:stretch>
            <a:fillRect/>
          </a:stretch>
        </p:blipFill>
        <p:spPr bwMode="auto">
          <a:xfrm>
            <a:off x="304800" y="1447800"/>
            <a:ext cx="3922713" cy="5181600"/>
          </a:xfrm>
          <a:prstGeom prst="rect">
            <a:avLst/>
          </a:prstGeom>
          <a:noFill/>
          <a:ln w="9525">
            <a:noFill/>
            <a:miter lim="800000"/>
            <a:headEnd/>
            <a:tailEnd/>
          </a:ln>
          <a:effectLst/>
        </p:spPr>
      </p:pic>
      <p:pic>
        <p:nvPicPr>
          <p:cNvPr id="130053" name="Picture 5"/>
          <p:cNvPicPr>
            <a:picLocks noChangeAspect="1" noChangeArrowheads="1"/>
          </p:cNvPicPr>
          <p:nvPr/>
        </p:nvPicPr>
        <p:blipFill>
          <a:blip r:embed="rId3" cstate="print"/>
          <a:srcRect/>
          <a:stretch>
            <a:fillRect/>
          </a:stretch>
        </p:blipFill>
        <p:spPr bwMode="auto">
          <a:xfrm>
            <a:off x="5029200" y="1524000"/>
            <a:ext cx="3429000" cy="2928938"/>
          </a:xfrm>
          <a:prstGeom prst="rect">
            <a:avLst/>
          </a:prstGeom>
          <a:noFill/>
          <a:ln w="9525">
            <a:noFill/>
            <a:miter lim="800000"/>
            <a:headEnd/>
            <a:tailEnd/>
          </a:ln>
          <a:effectLst>
            <a:outerShdw dist="99190" dir="3011666" algn="ctr" rotWithShape="0">
              <a:schemeClr val="bg2"/>
            </a:outerShdw>
          </a:effectLst>
        </p:spPr>
      </p:pic>
      <p:sp>
        <p:nvSpPr>
          <p:cNvPr id="130054" name="Text Box 6"/>
          <p:cNvSpPr txBox="1">
            <a:spLocks noChangeArrowheads="1"/>
          </p:cNvSpPr>
          <p:nvPr/>
        </p:nvSpPr>
        <p:spPr bwMode="auto">
          <a:xfrm>
            <a:off x="4800600" y="4648200"/>
            <a:ext cx="4114800" cy="2014538"/>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Anatoli Komehko of Omsk, Siberia Russia published Chameleon by Anton Chekhov. It measures .9mm x .9mm. The actual book is shown within the red triangle. Mini-book to the left of the frame is a readable version of tiny tome.</a:t>
            </a:r>
          </a:p>
        </p:txBody>
      </p:sp>
      <p:sp>
        <p:nvSpPr>
          <p:cNvPr id="130055" name="AutoShape 7"/>
          <p:cNvSpPr>
            <a:spLocks noChangeArrowheads="1"/>
          </p:cNvSpPr>
          <p:nvPr/>
        </p:nvSpPr>
        <p:spPr bwMode="auto">
          <a:xfrm>
            <a:off x="6683375" y="3243263"/>
            <a:ext cx="381000" cy="304800"/>
          </a:xfrm>
          <a:prstGeom prst="triangle">
            <a:avLst>
              <a:gd name="adj" fmla="val 50000"/>
            </a:avLst>
          </a:prstGeom>
          <a:noFill/>
          <a:ln w="28575">
            <a:solidFill>
              <a:srgbClr val="FF0000"/>
            </a:solidFill>
            <a:miter lim="800000"/>
            <a:headEnd/>
            <a:tailEnd/>
          </a:ln>
          <a:effectLst/>
        </p:spPr>
        <p:txBody>
          <a:bodyPr wrap="none" anchor="ctr"/>
          <a:lstStyle/>
          <a:p>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42900" y="609600"/>
            <a:ext cx="8458200" cy="1143000"/>
          </a:xfrm>
        </p:spPr>
        <p:txBody>
          <a:bodyPr/>
          <a:lstStyle/>
          <a:p>
            <a:r>
              <a:rPr lang="en-US" sz="3200" b="1">
                <a:latin typeface="Arial" charset="0"/>
              </a:rPr>
              <a:t>CUNIEFORM TABLETS</a:t>
            </a:r>
            <a:br>
              <a:rPr lang="en-US" sz="3200" b="1">
                <a:latin typeface="Arial" charset="0"/>
              </a:rPr>
            </a:br>
            <a:r>
              <a:rPr lang="en-US" sz="3200" b="1">
                <a:latin typeface="Arial" charset="0"/>
              </a:rPr>
              <a:t>Almost As Old As the Written Word </a:t>
            </a:r>
            <a:br>
              <a:rPr lang="en-US" sz="3200" b="1">
                <a:latin typeface="Arial" charset="0"/>
              </a:rPr>
            </a:br>
            <a:r>
              <a:rPr lang="en-US" sz="3200" b="1">
                <a:latin typeface="Arial" charset="0"/>
              </a:rPr>
              <a:t>Is Its Presentation in Miniature Form</a:t>
            </a:r>
            <a:r>
              <a:rPr lang="en-US" sz="4000" b="1">
                <a:latin typeface="Garamond" pitchFamily="18" charset="0"/>
              </a:rPr>
              <a:t>                                           </a:t>
            </a:r>
          </a:p>
        </p:txBody>
      </p:sp>
      <p:pic>
        <p:nvPicPr>
          <p:cNvPr id="14342" name="Picture 6" descr="~AUT0027"/>
          <p:cNvPicPr>
            <a:picLocks noChangeAspect="1" noChangeArrowheads="1"/>
          </p:cNvPicPr>
          <p:nvPr/>
        </p:nvPicPr>
        <p:blipFill>
          <a:blip r:embed="rId3" cstate="print"/>
          <a:srcRect r="27304" b="23164"/>
          <a:stretch>
            <a:fillRect/>
          </a:stretch>
        </p:blipFill>
        <p:spPr bwMode="auto">
          <a:xfrm>
            <a:off x="76200" y="2286000"/>
            <a:ext cx="4572000" cy="4214813"/>
          </a:xfrm>
          <a:prstGeom prst="rect">
            <a:avLst/>
          </a:prstGeom>
          <a:noFill/>
          <a:ln w="9525">
            <a:noFill/>
            <a:miter lim="800000"/>
            <a:headEnd/>
            <a:tailEnd/>
          </a:ln>
          <a:effectLst>
            <a:outerShdw dist="117088" dir="2436078" algn="ctr" rotWithShape="0">
              <a:schemeClr val="bg2">
                <a:alpha val="50000"/>
              </a:schemeClr>
            </a:outerShdw>
          </a:effectLst>
        </p:spPr>
      </p:pic>
      <p:sp>
        <p:nvSpPr>
          <p:cNvPr id="14343" name="Text Box 7"/>
          <p:cNvSpPr txBox="1">
            <a:spLocks noChangeArrowheads="1"/>
          </p:cNvSpPr>
          <p:nvPr/>
        </p:nvSpPr>
        <p:spPr bwMode="auto">
          <a:xfrm>
            <a:off x="288925" y="574675"/>
            <a:ext cx="184150" cy="457200"/>
          </a:xfrm>
          <a:prstGeom prst="rect">
            <a:avLst/>
          </a:prstGeom>
          <a:noFill/>
          <a:ln w="9525">
            <a:noFill/>
            <a:miter lim="800000"/>
            <a:headEnd/>
            <a:tailEnd/>
          </a:ln>
          <a:effectLst/>
        </p:spPr>
        <p:txBody>
          <a:bodyPr wrap="none">
            <a:spAutoFit/>
          </a:bodyPr>
          <a:lstStyle/>
          <a:p>
            <a:endParaRPr lang="en-US"/>
          </a:p>
        </p:txBody>
      </p:sp>
      <p:sp>
        <p:nvSpPr>
          <p:cNvPr id="14344" name="Text Box 8"/>
          <p:cNvSpPr txBox="1">
            <a:spLocks noChangeArrowheads="1"/>
          </p:cNvSpPr>
          <p:nvPr/>
        </p:nvSpPr>
        <p:spPr bwMode="auto">
          <a:xfrm>
            <a:off x="457200" y="2514600"/>
            <a:ext cx="39624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14346" name="Rectangle 10"/>
          <p:cNvSpPr>
            <a:spLocks noChangeArrowheads="1"/>
          </p:cNvSpPr>
          <p:nvPr/>
        </p:nvSpPr>
        <p:spPr bwMode="auto">
          <a:xfrm>
            <a:off x="4800600" y="2143125"/>
            <a:ext cx="4114800" cy="4486275"/>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Ancient Babylonian clay tablets, date from around 4000 to 5000 BC, and were of such small size and such significance that they are considered the very first truly miniature documents that have survived. These tablets  were the first documents to record codes of law, legal documents, works of science, history, literature and religion, contracts, partnership agreements, even promissory notes. This tablet dates from about 2300 BC and deals with the issue of barley and bran for sheep, it measures 1” wide and 7/8” high.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533400" y="685800"/>
            <a:ext cx="7924800" cy="5265738"/>
          </a:xfrm>
          <a:prstGeom prst="rect">
            <a:avLst/>
          </a:prstGeom>
          <a:noFill/>
          <a:ln w="9525">
            <a:noFill/>
            <a:miter lim="800000"/>
            <a:headEnd/>
            <a:tailEnd/>
          </a:ln>
          <a:effectLst/>
        </p:spPr>
        <p:txBody>
          <a:bodyPr>
            <a:spAutoFit/>
          </a:bodyPr>
          <a:lstStyle/>
          <a:p>
            <a:pPr>
              <a:spcBef>
                <a:spcPct val="50000"/>
              </a:spcBef>
            </a:pPr>
            <a:r>
              <a:rPr lang="en-US" sz="3200" b="1"/>
              <a:t>The miniature books in this presentation are from the private collections of:</a:t>
            </a:r>
            <a:endParaRPr lang="en-US" b="1"/>
          </a:p>
          <a:p>
            <a:pPr algn="ctr">
              <a:spcBef>
                <a:spcPct val="50000"/>
              </a:spcBef>
            </a:pPr>
            <a:endParaRPr lang="en-US" b="1"/>
          </a:p>
          <a:p>
            <a:pPr algn="ctr">
              <a:spcBef>
                <a:spcPct val="50000"/>
              </a:spcBef>
            </a:pPr>
            <a:r>
              <a:rPr lang="en-US" b="1">
                <a:solidFill>
                  <a:srgbClr val="800040"/>
                </a:solidFill>
              </a:rPr>
              <a:t>Patricia Pistner</a:t>
            </a:r>
          </a:p>
          <a:p>
            <a:pPr algn="ctr">
              <a:spcBef>
                <a:spcPct val="50000"/>
              </a:spcBef>
            </a:pPr>
            <a:r>
              <a:rPr lang="en-US" b="1">
                <a:solidFill>
                  <a:srgbClr val="800040"/>
                </a:solidFill>
              </a:rPr>
              <a:t>Mark Palkovic</a:t>
            </a:r>
          </a:p>
          <a:p>
            <a:pPr algn="ctr">
              <a:spcBef>
                <a:spcPct val="50000"/>
              </a:spcBef>
            </a:pPr>
            <a:r>
              <a:rPr lang="en-US" b="1">
                <a:solidFill>
                  <a:srgbClr val="800040"/>
                </a:solidFill>
              </a:rPr>
              <a:t>Julian Edison</a:t>
            </a:r>
          </a:p>
          <a:p>
            <a:pPr algn="ctr">
              <a:spcBef>
                <a:spcPct val="50000"/>
              </a:spcBef>
            </a:pPr>
            <a:r>
              <a:rPr lang="en-US" b="1">
                <a:solidFill>
                  <a:srgbClr val="800040"/>
                </a:solidFill>
              </a:rPr>
              <a:t>Lani Kowal</a:t>
            </a:r>
          </a:p>
          <a:p>
            <a:pPr>
              <a:spcBef>
                <a:spcPct val="50000"/>
              </a:spcBef>
            </a:pPr>
            <a:endParaRPr lang="en-US" b="1">
              <a:solidFill>
                <a:srgbClr val="800040"/>
              </a:solidFill>
            </a:endParaRPr>
          </a:p>
          <a:p>
            <a:pPr>
              <a:spcBef>
                <a:spcPct val="50000"/>
              </a:spcBef>
            </a:pPr>
            <a:r>
              <a:rPr lang="en-US" b="1"/>
              <a:t>The Miniature Book Society acknowledges their generosity in allowing the public to enjoy these treasures.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0" y="228600"/>
            <a:ext cx="5867400" cy="914400"/>
          </a:xfrm>
        </p:spPr>
        <p:txBody>
          <a:bodyPr/>
          <a:lstStyle/>
          <a:p>
            <a:r>
              <a:rPr lang="en-US" sz="3200" b="1">
                <a:latin typeface="Arial" charset="0"/>
              </a:rPr>
              <a:t>EGYPTIAN SCARABS</a:t>
            </a:r>
            <a:endParaRPr lang="en-US" sz="3600" b="1">
              <a:latin typeface="Arial" charset="0"/>
            </a:endParaRPr>
          </a:p>
        </p:txBody>
      </p:sp>
      <p:pic>
        <p:nvPicPr>
          <p:cNvPr id="20485" name="Picture 5" descr="DSCN0139"/>
          <p:cNvPicPr>
            <a:picLocks noChangeAspect="1" noChangeArrowheads="1"/>
          </p:cNvPicPr>
          <p:nvPr/>
        </p:nvPicPr>
        <p:blipFill>
          <a:blip r:embed="rId3" cstate="print"/>
          <a:srcRect l="25490" t="3043" r="27451" b="16339"/>
          <a:stretch>
            <a:fillRect/>
          </a:stretch>
        </p:blipFill>
        <p:spPr bwMode="auto">
          <a:xfrm>
            <a:off x="381000" y="228600"/>
            <a:ext cx="2490788" cy="3200400"/>
          </a:xfrm>
          <a:prstGeom prst="rect">
            <a:avLst/>
          </a:prstGeom>
          <a:noFill/>
          <a:effectLst>
            <a:outerShdw dist="117088" dir="2436078" algn="ctr" rotWithShape="0">
              <a:srgbClr val="808080"/>
            </a:outerShdw>
          </a:effectLst>
        </p:spPr>
      </p:pic>
      <p:pic>
        <p:nvPicPr>
          <p:cNvPr id="20486" name="Picture 6" descr="DSCN0140"/>
          <p:cNvPicPr>
            <a:picLocks noChangeAspect="1" noChangeArrowheads="1"/>
          </p:cNvPicPr>
          <p:nvPr/>
        </p:nvPicPr>
        <p:blipFill>
          <a:blip r:embed="rId4" cstate="print"/>
          <a:srcRect l="16025" r="29787" b="11348"/>
          <a:stretch>
            <a:fillRect/>
          </a:stretch>
        </p:blipFill>
        <p:spPr bwMode="auto">
          <a:xfrm>
            <a:off x="381000" y="3581400"/>
            <a:ext cx="2544763" cy="3124200"/>
          </a:xfrm>
          <a:prstGeom prst="rect">
            <a:avLst/>
          </a:prstGeom>
          <a:noFill/>
          <a:effectLst>
            <a:outerShdw dist="107763" dir="2700000" algn="ctr" rotWithShape="0">
              <a:srgbClr val="808080"/>
            </a:outerShdw>
          </a:effectLst>
        </p:spPr>
      </p:pic>
      <p:sp>
        <p:nvSpPr>
          <p:cNvPr id="20487" name="Rectangle 7"/>
          <p:cNvSpPr>
            <a:spLocks noChangeArrowheads="1"/>
          </p:cNvSpPr>
          <p:nvPr/>
        </p:nvSpPr>
        <p:spPr bwMode="auto">
          <a:xfrm>
            <a:off x="3429000" y="1441450"/>
            <a:ext cx="5410200" cy="5035550"/>
          </a:xfrm>
          <a:prstGeom prst="rect">
            <a:avLst/>
          </a:prstGeom>
          <a:noFill/>
          <a:ln w="9525">
            <a:noFill/>
            <a:miter lim="800000"/>
            <a:headEnd/>
            <a:tailEnd/>
          </a:ln>
          <a:effectLst/>
        </p:spPr>
        <p:txBody>
          <a:bodyPr>
            <a:spAutoFit/>
          </a:bodyPr>
          <a:lstStyle/>
          <a:p>
            <a:r>
              <a:rPr lang="en-US" sz="1800" b="1">
                <a:latin typeface="Arial" charset="0"/>
              </a:rPr>
              <a:t>Like the Babylonian tablets, the ancient Egyptian scarabs are precursors to miniature books. Scarab means beetle in Latin,  and the beetle was sacred to Egyptians – they believed it was a symbol of immortality. Hard stones were fashioned into beetle shapes and the flat back was engraved. Scarabs were placed in tombs and often engraved with sections from the Book of the Dead. </a:t>
            </a:r>
          </a:p>
          <a:p>
            <a:endParaRPr lang="en-US" sz="1800" b="1">
              <a:latin typeface="Arial" charset="0"/>
            </a:endParaRPr>
          </a:p>
          <a:p>
            <a:r>
              <a:rPr lang="en-US" sz="1800" b="1">
                <a:latin typeface="Arial" charset="0"/>
              </a:rPr>
              <a:t>Other scarabs were used as seals, inscribed with details of historical events, marriages, and births for example. These inscriptions were done in hieroglyphics.</a:t>
            </a:r>
          </a:p>
          <a:p>
            <a:endParaRPr lang="en-US" sz="1800" b="1">
              <a:latin typeface="Arial" charset="0"/>
            </a:endParaRPr>
          </a:p>
          <a:p>
            <a:r>
              <a:rPr lang="en-US" sz="1800" b="1">
                <a:latin typeface="Arial" charset="0"/>
              </a:rPr>
              <a:t>This “Second Intermediate Period” scarab is made of green glazed steatite, and is inscribed with the royal cartouche of the Pharaoh Wadj.</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AUT0003"/>
          <p:cNvPicPr>
            <a:picLocks noChangeAspect="1" noChangeArrowheads="1"/>
          </p:cNvPicPr>
          <p:nvPr/>
        </p:nvPicPr>
        <p:blipFill>
          <a:blip r:embed="rId3" cstate="print"/>
          <a:srcRect/>
          <a:stretch>
            <a:fillRect/>
          </a:stretch>
        </p:blipFill>
        <p:spPr bwMode="auto">
          <a:xfrm>
            <a:off x="6324600" y="1228725"/>
            <a:ext cx="2667000" cy="2352675"/>
          </a:xfrm>
          <a:prstGeom prst="rect">
            <a:avLst/>
          </a:prstGeom>
          <a:noFill/>
          <a:ln w="9525">
            <a:noFill/>
            <a:miter lim="800000"/>
            <a:headEnd/>
            <a:tailEnd/>
          </a:ln>
          <a:effectLst>
            <a:outerShdw dist="71842" dir="2700000" algn="ctr" rotWithShape="0">
              <a:schemeClr val="bg2"/>
            </a:outerShdw>
          </a:effectLst>
        </p:spPr>
      </p:pic>
      <p:sp>
        <p:nvSpPr>
          <p:cNvPr id="28676" name="Rectangle 4"/>
          <p:cNvSpPr>
            <a:spLocks noGrp="1" noChangeArrowheads="1"/>
          </p:cNvSpPr>
          <p:nvPr>
            <p:ph type="title" idx="4294967295"/>
          </p:nvPr>
        </p:nvSpPr>
        <p:spPr>
          <a:xfrm>
            <a:off x="685800" y="152400"/>
            <a:ext cx="7772400" cy="838200"/>
          </a:xfrm>
        </p:spPr>
        <p:txBody>
          <a:bodyPr/>
          <a:lstStyle/>
          <a:p>
            <a:r>
              <a:rPr lang="en-US" sz="4000" b="1">
                <a:latin typeface="Arial" charset="0"/>
              </a:rPr>
              <a:t>I</a:t>
            </a:r>
            <a:r>
              <a:rPr lang="en-US" sz="3200" b="1">
                <a:latin typeface="Arial" charset="0"/>
              </a:rPr>
              <a:t>LLUMINATED</a:t>
            </a:r>
            <a:r>
              <a:rPr lang="en-US" sz="4800" b="1">
                <a:latin typeface="Arial" charset="0"/>
              </a:rPr>
              <a:t> </a:t>
            </a:r>
            <a:r>
              <a:rPr lang="en-US" sz="4000" b="1">
                <a:latin typeface="Arial" charset="0"/>
              </a:rPr>
              <a:t>M</a:t>
            </a:r>
            <a:r>
              <a:rPr lang="en-US" sz="3200" b="1">
                <a:latin typeface="Arial" charset="0"/>
              </a:rPr>
              <a:t>ANUSCRIPTS</a:t>
            </a:r>
            <a:endParaRPr lang="en-US" sz="4800" b="1">
              <a:latin typeface="Arial" charset="0"/>
            </a:endParaRPr>
          </a:p>
        </p:txBody>
      </p:sp>
      <p:pic>
        <p:nvPicPr>
          <p:cNvPr id="28677" name="Picture 5" descr="~AUT0004"/>
          <p:cNvPicPr>
            <a:picLocks noChangeAspect="1" noChangeArrowheads="1"/>
          </p:cNvPicPr>
          <p:nvPr/>
        </p:nvPicPr>
        <p:blipFill>
          <a:blip r:embed="rId4" cstate="print"/>
          <a:srcRect l="4546" t="22818" r="4546"/>
          <a:stretch>
            <a:fillRect/>
          </a:stretch>
        </p:blipFill>
        <p:spPr bwMode="auto">
          <a:xfrm>
            <a:off x="3962400" y="1066800"/>
            <a:ext cx="2252663" cy="2667000"/>
          </a:xfrm>
          <a:prstGeom prst="rect">
            <a:avLst/>
          </a:prstGeom>
          <a:noFill/>
          <a:ln w="9525">
            <a:noFill/>
            <a:miter lim="800000"/>
            <a:headEnd/>
            <a:tailEnd/>
          </a:ln>
          <a:effectLst>
            <a:outerShdw dist="71842" dir="2700000" algn="ctr" rotWithShape="0">
              <a:schemeClr val="bg2"/>
            </a:outerShdw>
          </a:effectLst>
        </p:spPr>
      </p:pic>
      <p:sp>
        <p:nvSpPr>
          <p:cNvPr id="28679" name="Rectangle 7"/>
          <p:cNvSpPr>
            <a:spLocks noChangeArrowheads="1"/>
          </p:cNvSpPr>
          <p:nvPr/>
        </p:nvSpPr>
        <p:spPr bwMode="auto">
          <a:xfrm>
            <a:off x="304800" y="1196975"/>
            <a:ext cx="3657600" cy="5584825"/>
          </a:xfrm>
          <a:prstGeom prst="rect">
            <a:avLst/>
          </a:prstGeom>
          <a:noFill/>
          <a:ln w="9525">
            <a:noFill/>
            <a:miter lim="800000"/>
            <a:headEnd/>
            <a:tailEnd/>
          </a:ln>
          <a:effectLst/>
        </p:spPr>
        <p:txBody>
          <a:bodyPr>
            <a:spAutoFit/>
          </a:bodyPr>
          <a:lstStyle/>
          <a:p>
            <a:r>
              <a:rPr lang="en-US" sz="1800" b="1">
                <a:latin typeface="Arial" charset="0"/>
              </a:rPr>
              <a:t>During the middle ages, and prior to the invention of printing from type around 1456, books were written mostly by hand on vellum. Illuminated manuscripts are embellished with ornamented initials, borders, scrolls, miniatures – those original paintings used to decorate and describe the text –having nothing to do with the size of the book. and other designs usually in gold and /or colors.  As we all know, fine medieval manuscripts are scarce, manuscripts with miniatures are scarcer still, and miniature manuscripts with fine miniatures are extremely rare.</a:t>
            </a:r>
          </a:p>
          <a:p>
            <a:pPr algn="just"/>
            <a:r>
              <a:rPr lang="en-US" sz="1800" b="1">
                <a:latin typeface="Arial" charset="0"/>
              </a:rPr>
              <a:t>	 </a:t>
            </a:r>
            <a:endParaRPr lang="en-US" sz="1800" b="1">
              <a:solidFill>
                <a:schemeClr val="tx2"/>
              </a:solidFill>
              <a:latin typeface="Arial" charset="0"/>
            </a:endParaRPr>
          </a:p>
        </p:txBody>
      </p:sp>
      <p:sp>
        <p:nvSpPr>
          <p:cNvPr id="28680" name="Rectangle 8"/>
          <p:cNvSpPr>
            <a:spLocks noChangeArrowheads="1"/>
          </p:cNvSpPr>
          <p:nvPr/>
        </p:nvSpPr>
        <p:spPr bwMode="auto">
          <a:xfrm>
            <a:off x="4267200" y="3913188"/>
            <a:ext cx="4572000" cy="2563812"/>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The illumination you see here, is from a 16th century Book of Hours known as the </a:t>
            </a:r>
            <a:r>
              <a:rPr lang="en-US" sz="1800" b="1" i="1">
                <a:latin typeface="Arial" charset="0"/>
              </a:rPr>
              <a:t>Capricorn Hours</a:t>
            </a:r>
            <a:r>
              <a:rPr lang="en-US" sz="1800" b="1">
                <a:latin typeface="Arial" charset="0"/>
              </a:rPr>
              <a:t>, illuminated by the celebrated Flemish illuminator Simon Benning, which measures 97 mm by 63 mm, or just under 3 ” tall. It depicts the scene of the Visitation showing the Virgin and St. Elizabeth with a Flemish manor house in the background.</a:t>
            </a:r>
            <a:endParaRPr lang="en-US" sz="1800" b="1">
              <a:solidFill>
                <a:schemeClr val="tx2"/>
              </a:solidFill>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3200" b="1">
                <a:latin typeface="Arial" charset="0"/>
              </a:rPr>
              <a:t>CALENDAR, PSALTER</a:t>
            </a:r>
            <a:br>
              <a:rPr lang="en-US" sz="3200" b="1">
                <a:latin typeface="Arial" charset="0"/>
              </a:rPr>
            </a:br>
            <a:r>
              <a:rPr lang="en-US" sz="3200" b="1">
                <a:latin typeface="Arial" charset="0"/>
              </a:rPr>
              <a:t> &amp; BOOK OF HOURS</a:t>
            </a:r>
            <a:endParaRPr lang="en-US" sz="3600" b="1">
              <a:latin typeface="Arial" charset="0"/>
            </a:endParaRPr>
          </a:p>
        </p:txBody>
      </p:sp>
      <p:pic>
        <p:nvPicPr>
          <p:cNvPr id="26627" name="Picture 3" descr="DSCN0107"/>
          <p:cNvPicPr>
            <a:picLocks noChangeAspect="1" noChangeArrowheads="1"/>
          </p:cNvPicPr>
          <p:nvPr/>
        </p:nvPicPr>
        <p:blipFill>
          <a:blip r:embed="rId3" cstate="print"/>
          <a:srcRect l="17325" r="16489" b="3174"/>
          <a:stretch>
            <a:fillRect/>
          </a:stretch>
        </p:blipFill>
        <p:spPr bwMode="auto">
          <a:xfrm>
            <a:off x="1219200" y="1447800"/>
            <a:ext cx="2568575" cy="2819400"/>
          </a:xfrm>
          <a:prstGeom prst="rect">
            <a:avLst/>
          </a:prstGeom>
          <a:noFill/>
          <a:effectLst>
            <a:outerShdw dist="89803" dir="2700000" algn="ctr" rotWithShape="0">
              <a:srgbClr val="808080"/>
            </a:outerShdw>
          </a:effectLst>
        </p:spPr>
      </p:pic>
      <p:pic>
        <p:nvPicPr>
          <p:cNvPr id="26628" name="Picture 4" descr="DSCN0108"/>
          <p:cNvPicPr>
            <a:picLocks noChangeAspect="1" noChangeArrowheads="1"/>
          </p:cNvPicPr>
          <p:nvPr>
            <p:ph idx="1"/>
          </p:nvPr>
        </p:nvPicPr>
        <p:blipFill>
          <a:blip r:embed="rId4" cstate="print"/>
          <a:srcRect l="6944" t="7408" r="4167" b="9259"/>
          <a:stretch>
            <a:fillRect/>
          </a:stretch>
        </p:blipFill>
        <p:spPr>
          <a:xfrm>
            <a:off x="4454525" y="1447800"/>
            <a:ext cx="4038600" cy="2840038"/>
          </a:xfrm>
          <a:noFill/>
          <a:ln/>
          <a:effectLst>
            <a:outerShdw dist="89803" dir="2700000" algn="ctr" rotWithShape="0">
              <a:srgbClr val="808080"/>
            </a:outerShdw>
          </a:effectLst>
        </p:spPr>
      </p:pic>
      <p:sp>
        <p:nvSpPr>
          <p:cNvPr id="26630" name="Rectangle 6"/>
          <p:cNvSpPr>
            <a:spLocks noChangeArrowheads="1"/>
          </p:cNvSpPr>
          <p:nvPr/>
        </p:nvSpPr>
        <p:spPr bwMode="auto">
          <a:xfrm>
            <a:off x="381000" y="4419600"/>
            <a:ext cx="4191000" cy="2289175"/>
          </a:xfrm>
          <a:prstGeom prst="rect">
            <a:avLst/>
          </a:prstGeom>
          <a:noFill/>
          <a:ln w="9525">
            <a:noFill/>
            <a:miter lim="800000"/>
            <a:headEnd/>
            <a:tailEnd/>
          </a:ln>
          <a:effectLst/>
        </p:spPr>
        <p:txBody>
          <a:bodyPr>
            <a:spAutoFit/>
          </a:bodyPr>
          <a:lstStyle/>
          <a:p>
            <a:r>
              <a:rPr lang="en-US" sz="1800" b="1">
                <a:latin typeface="Arial" charset="0"/>
              </a:rPr>
              <a:t>The Church was the chief producer of manuscripts, and had the largest organization of scribes. For the most part, early miniature manuscripts were devotional and could be carried in the pocket of royalty, clergy or even the soldier going off to war.</a:t>
            </a:r>
          </a:p>
        </p:txBody>
      </p:sp>
      <p:sp>
        <p:nvSpPr>
          <p:cNvPr id="26631" name="Rectangle 7"/>
          <p:cNvSpPr>
            <a:spLocks noChangeArrowheads="1"/>
          </p:cNvSpPr>
          <p:nvPr/>
        </p:nvSpPr>
        <p:spPr bwMode="auto">
          <a:xfrm>
            <a:off x="4648200" y="4572000"/>
            <a:ext cx="3962400" cy="2014538"/>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This </a:t>
            </a:r>
            <a:r>
              <a:rPr lang="en-US" sz="1800" b="1" i="1">
                <a:latin typeface="Arial" charset="0"/>
              </a:rPr>
              <a:t>Officium Diurnum</a:t>
            </a:r>
            <a:r>
              <a:rPr lang="en-US" sz="1800" b="1">
                <a:latin typeface="Arial" charset="0"/>
              </a:rPr>
              <a:t>, a calendar, Psalter and book of hours for use by the Dominican Friars, was written in Latin and published in France in the late thirteenth century. It measures 2 5/8” tall x 1” wide.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304800"/>
            <a:ext cx="3657600" cy="1828800"/>
          </a:xfrm>
        </p:spPr>
        <p:txBody>
          <a:bodyPr/>
          <a:lstStyle/>
          <a:p>
            <a:r>
              <a:rPr lang="en-US" sz="3200" b="1">
                <a:latin typeface="Arial" charset="0"/>
              </a:rPr>
              <a:t>MINIATURE</a:t>
            </a:r>
            <a:br>
              <a:rPr lang="en-US" sz="3200" b="1">
                <a:latin typeface="Arial" charset="0"/>
              </a:rPr>
            </a:br>
            <a:r>
              <a:rPr lang="en-US" sz="3200" b="1">
                <a:latin typeface="Arial" charset="0"/>
              </a:rPr>
              <a:t>INCUNABULA</a:t>
            </a:r>
            <a:endParaRPr lang="en-US" sz="3600" b="1">
              <a:latin typeface="Arial" charset="0"/>
            </a:endParaRPr>
          </a:p>
        </p:txBody>
      </p:sp>
      <p:pic>
        <p:nvPicPr>
          <p:cNvPr id="39939" name="Picture 3" descr="~AUT0007"/>
          <p:cNvPicPr>
            <a:picLocks noChangeAspect="1" noChangeArrowheads="1"/>
          </p:cNvPicPr>
          <p:nvPr/>
        </p:nvPicPr>
        <p:blipFill>
          <a:blip r:embed="rId3" cstate="print"/>
          <a:srcRect/>
          <a:stretch>
            <a:fillRect/>
          </a:stretch>
        </p:blipFill>
        <p:spPr bwMode="auto">
          <a:xfrm>
            <a:off x="762000" y="2362200"/>
            <a:ext cx="2682875" cy="3581400"/>
          </a:xfrm>
          <a:prstGeom prst="rect">
            <a:avLst/>
          </a:prstGeom>
          <a:noFill/>
          <a:ln w="9525">
            <a:noFill/>
            <a:miter lim="800000"/>
            <a:headEnd/>
            <a:tailEnd/>
          </a:ln>
          <a:effectLst>
            <a:outerShdw dist="71842" dir="2700000" algn="ctr" rotWithShape="0">
              <a:schemeClr val="bg2"/>
            </a:outerShdw>
          </a:effectLst>
        </p:spPr>
      </p:pic>
      <p:sp>
        <p:nvSpPr>
          <p:cNvPr id="39940" name="Rectangle 4"/>
          <p:cNvSpPr>
            <a:spLocks noChangeArrowheads="1"/>
          </p:cNvSpPr>
          <p:nvPr/>
        </p:nvSpPr>
        <p:spPr bwMode="auto">
          <a:xfrm>
            <a:off x="4572000" y="685800"/>
            <a:ext cx="4343400" cy="5310188"/>
          </a:xfrm>
          <a:prstGeom prst="rect">
            <a:avLst/>
          </a:prstGeom>
          <a:noFill/>
          <a:ln w="9525">
            <a:noFill/>
            <a:miter lim="800000"/>
            <a:headEnd/>
            <a:tailEnd/>
          </a:ln>
          <a:effectLst/>
        </p:spPr>
        <p:txBody>
          <a:bodyPr>
            <a:spAutoFit/>
          </a:bodyPr>
          <a:lstStyle/>
          <a:p>
            <a:r>
              <a:rPr lang="en-US" sz="1800" b="1">
                <a:latin typeface="Arial" charset="0"/>
              </a:rPr>
              <a:t>Incunabula, is generally used to refer to books printed before 1501. It is the period from the printing of the Gutenberg Bible, circa 1450 to 1501, and is considered to be the infancy or cradle period of printing. More than 38,000 incunabula are known to have existed, mostly in folio or quarto sizes, and less than 50 were known in miniature.</a:t>
            </a:r>
          </a:p>
          <a:p>
            <a:endParaRPr lang="en-US" sz="1800" b="1">
              <a:latin typeface="Arial" charset="0"/>
            </a:endParaRPr>
          </a:p>
          <a:p>
            <a:r>
              <a:rPr lang="en-US" sz="1800" b="1">
                <a:latin typeface="Arial" charset="0"/>
              </a:rPr>
              <a:t>The earliest miniature example is an </a:t>
            </a:r>
            <a:r>
              <a:rPr lang="en-US" sz="1800" b="1" i="1">
                <a:latin typeface="Arial" charset="0"/>
              </a:rPr>
              <a:t>Officium Beatae Mariae Virginis</a:t>
            </a:r>
            <a:r>
              <a:rPr lang="en-US" sz="1800" b="1">
                <a:latin typeface="Arial" charset="0"/>
              </a:rPr>
              <a:t> published in Venice by Nicholas Jenson in 1475 and measured only 2 ” high. The page to the left is from another miniature incunabulum – a Latin </a:t>
            </a:r>
            <a:r>
              <a:rPr lang="en-US" sz="1800" b="1" i="1">
                <a:latin typeface="Arial" charset="0"/>
              </a:rPr>
              <a:t>Horae – </a:t>
            </a:r>
            <a:r>
              <a:rPr lang="en-US" sz="1800" b="1">
                <a:latin typeface="Arial" charset="0"/>
              </a:rPr>
              <a:t>printed in Naples, in 1488.</a:t>
            </a:r>
          </a:p>
        </p:txBody>
      </p:sp>
      <p:sp>
        <p:nvSpPr>
          <p:cNvPr id="39941" name="Text Box 5"/>
          <p:cNvSpPr txBox="1">
            <a:spLocks noChangeArrowheads="1"/>
          </p:cNvSpPr>
          <p:nvPr/>
        </p:nvSpPr>
        <p:spPr bwMode="auto">
          <a:xfrm>
            <a:off x="1774825" y="6096000"/>
            <a:ext cx="3711575" cy="214313"/>
          </a:xfrm>
          <a:prstGeom prst="rect">
            <a:avLst/>
          </a:prstGeom>
          <a:noFill/>
          <a:ln w="9525">
            <a:noFill/>
            <a:miter lim="800000"/>
            <a:headEnd/>
            <a:tailEnd/>
          </a:ln>
          <a:effectLst/>
        </p:spPr>
        <p:txBody>
          <a:bodyPr>
            <a:spAutoFit/>
          </a:bodyPr>
          <a:lstStyle/>
          <a:p>
            <a:pPr>
              <a:spcBef>
                <a:spcPct val="50000"/>
              </a:spcBef>
            </a:pPr>
            <a:r>
              <a:rPr lang="en-US" sz="800">
                <a:latin typeface="Garamond" pitchFamily="18" charset="0"/>
              </a:rPr>
              <a:t>Photograph courtesy of Julian Edison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257800" y="457200"/>
            <a:ext cx="3276600" cy="2590800"/>
          </a:xfrm>
        </p:spPr>
        <p:txBody>
          <a:bodyPr/>
          <a:lstStyle/>
          <a:p>
            <a:r>
              <a:rPr lang="en-US" sz="3200" b="1" i="1">
                <a:latin typeface="Arial" charset="0"/>
              </a:rPr>
              <a:t>PSALTERIUM</a:t>
            </a:r>
            <a:br>
              <a:rPr lang="en-US" sz="3200" b="1" i="1">
                <a:latin typeface="Arial" charset="0"/>
              </a:rPr>
            </a:br>
            <a:r>
              <a:rPr lang="en-US" sz="3200" b="1" i="1">
                <a:latin typeface="Arial" charset="0"/>
              </a:rPr>
              <a:t>BIBLIAM</a:t>
            </a:r>
            <a:br>
              <a:rPr lang="en-US" sz="3200" b="1" i="1">
                <a:latin typeface="Arial" charset="0"/>
              </a:rPr>
            </a:br>
            <a:r>
              <a:rPr lang="en-US" sz="3200" b="1">
                <a:latin typeface="Arial" charset="0"/>
              </a:rPr>
              <a:t>c. 1525</a:t>
            </a:r>
            <a:endParaRPr lang="en-US" sz="4000">
              <a:latin typeface="Arial" charset="0"/>
            </a:endParaRPr>
          </a:p>
        </p:txBody>
      </p:sp>
      <p:pic>
        <p:nvPicPr>
          <p:cNvPr id="41987" name="Picture 3" descr="~AUT0008"/>
          <p:cNvPicPr>
            <a:picLocks noChangeAspect="1" noChangeArrowheads="1"/>
          </p:cNvPicPr>
          <p:nvPr/>
        </p:nvPicPr>
        <p:blipFill>
          <a:blip r:embed="rId3" cstate="print"/>
          <a:srcRect/>
          <a:stretch>
            <a:fillRect/>
          </a:stretch>
        </p:blipFill>
        <p:spPr bwMode="auto">
          <a:xfrm>
            <a:off x="533400" y="914400"/>
            <a:ext cx="4103688" cy="4495800"/>
          </a:xfrm>
          <a:prstGeom prst="rect">
            <a:avLst/>
          </a:prstGeom>
          <a:noFill/>
          <a:ln w="9525">
            <a:noFill/>
            <a:miter lim="800000"/>
            <a:headEnd/>
            <a:tailEnd/>
          </a:ln>
          <a:effectLst>
            <a:outerShdw dist="99190" dir="3011666" algn="ctr" rotWithShape="0">
              <a:schemeClr val="bg2"/>
            </a:outerShdw>
          </a:effectLst>
        </p:spPr>
      </p:pic>
      <p:sp>
        <p:nvSpPr>
          <p:cNvPr id="41988" name="Rectangle 4"/>
          <p:cNvSpPr>
            <a:spLocks noChangeArrowheads="1"/>
          </p:cNvSpPr>
          <p:nvPr/>
        </p:nvSpPr>
        <p:spPr bwMode="auto">
          <a:xfrm>
            <a:off x="5029200" y="3565525"/>
            <a:ext cx="3657600" cy="1616075"/>
          </a:xfrm>
          <a:prstGeom prst="rect">
            <a:avLst/>
          </a:prstGeom>
          <a:noFill/>
          <a:ln w="9525">
            <a:noFill/>
            <a:miter lim="800000"/>
            <a:headEnd/>
            <a:tailEnd/>
          </a:ln>
          <a:effectLst/>
        </p:spPr>
        <p:txBody>
          <a:bodyPr>
            <a:spAutoFit/>
          </a:bodyPr>
          <a:lstStyle/>
          <a:p>
            <a:pPr>
              <a:spcBef>
                <a:spcPct val="30000"/>
              </a:spcBef>
            </a:pPr>
            <a:r>
              <a:rPr lang="en-US" sz="2000" b="1">
                <a:latin typeface="Arial" charset="0"/>
              </a:rPr>
              <a:t>This early printed book is a </a:t>
            </a:r>
            <a:r>
              <a:rPr lang="en-US" sz="2000" b="1" i="1">
                <a:latin typeface="Arial" charset="0"/>
              </a:rPr>
              <a:t>Psalterium Bibliam</a:t>
            </a:r>
            <a:r>
              <a:rPr lang="en-US" sz="2000" b="1">
                <a:latin typeface="Arial" charset="0"/>
              </a:rPr>
              <a:t>, printed in Venice in 1525, in red and black ink, with a woodcut of King David on the title page.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76200"/>
            <a:ext cx="4191000" cy="1828800"/>
          </a:xfrm>
        </p:spPr>
        <p:txBody>
          <a:bodyPr/>
          <a:lstStyle/>
          <a:p>
            <a:r>
              <a:rPr lang="en-US" sz="3200" b="1">
                <a:latin typeface="Arial" charset="0"/>
              </a:rPr>
              <a:t>17</a:t>
            </a:r>
            <a:r>
              <a:rPr lang="en-US" sz="3200" b="1" baseline="30000">
                <a:latin typeface="Arial" charset="0"/>
              </a:rPr>
              <a:t>TH</a:t>
            </a:r>
            <a:r>
              <a:rPr lang="en-US" sz="3200" b="1">
                <a:latin typeface="Arial" charset="0"/>
              </a:rPr>
              <a:t> CENTURY BOOKS</a:t>
            </a:r>
            <a:endParaRPr lang="en-US" b="1">
              <a:latin typeface="Arial" charset="0"/>
            </a:endParaRPr>
          </a:p>
        </p:txBody>
      </p:sp>
      <p:pic>
        <p:nvPicPr>
          <p:cNvPr id="44036" name="Picture 4" descr="DSCN0142"/>
          <p:cNvPicPr>
            <a:picLocks noChangeAspect="1" noChangeArrowheads="1"/>
          </p:cNvPicPr>
          <p:nvPr/>
        </p:nvPicPr>
        <p:blipFill>
          <a:blip r:embed="rId3" cstate="print"/>
          <a:srcRect l="21977" t="3693" r="19780" b="9538"/>
          <a:stretch>
            <a:fillRect/>
          </a:stretch>
        </p:blipFill>
        <p:spPr bwMode="auto">
          <a:xfrm>
            <a:off x="5334000" y="457200"/>
            <a:ext cx="2659063" cy="2971800"/>
          </a:xfrm>
          <a:prstGeom prst="rect">
            <a:avLst/>
          </a:prstGeom>
          <a:noFill/>
          <a:effectLst>
            <a:outerShdw dist="89803" dir="2700000" algn="ctr" rotWithShape="0">
              <a:srgbClr val="808080"/>
            </a:outerShdw>
          </a:effectLst>
        </p:spPr>
      </p:pic>
      <p:sp>
        <p:nvSpPr>
          <p:cNvPr id="44038" name="Rectangle 6"/>
          <p:cNvSpPr>
            <a:spLocks noChangeArrowheads="1"/>
          </p:cNvSpPr>
          <p:nvPr/>
        </p:nvSpPr>
        <p:spPr bwMode="auto">
          <a:xfrm>
            <a:off x="381000" y="1600200"/>
            <a:ext cx="4114800" cy="4568825"/>
          </a:xfrm>
          <a:prstGeom prst="rect">
            <a:avLst/>
          </a:prstGeom>
          <a:noFill/>
          <a:ln w="9525">
            <a:noFill/>
            <a:miter lim="800000"/>
            <a:headEnd/>
            <a:tailEnd/>
          </a:ln>
          <a:effectLst/>
        </p:spPr>
        <p:txBody>
          <a:bodyPr>
            <a:spAutoFit/>
          </a:bodyPr>
          <a:lstStyle/>
          <a:p>
            <a:pPr>
              <a:spcBef>
                <a:spcPct val="30000"/>
              </a:spcBef>
            </a:pPr>
            <a:r>
              <a:rPr lang="en-US" sz="1800" b="1">
                <a:latin typeface="Arial" charset="0"/>
              </a:rPr>
              <a:t>Most miniature books of the 17th century were religious in nature, and the thumb Bible became popular. This example is </a:t>
            </a:r>
            <a:r>
              <a:rPr lang="en-US" sz="1800" b="1" i="1">
                <a:latin typeface="Arial" charset="0"/>
              </a:rPr>
              <a:t>Dess Alten Testaments Mittler</a:t>
            </a:r>
            <a:r>
              <a:rPr lang="en-US" sz="1800" b="1">
                <a:latin typeface="Arial" charset="0"/>
              </a:rPr>
              <a:t>,  printed in Switzerland in the late 17th century.</a:t>
            </a:r>
          </a:p>
          <a:p>
            <a:pPr>
              <a:spcBef>
                <a:spcPct val="30000"/>
              </a:spcBef>
            </a:pPr>
            <a:r>
              <a:rPr lang="en-US" sz="1800" b="1">
                <a:latin typeface="Arial" charset="0"/>
              </a:rPr>
              <a:t>This thumb Bible is engraved throughout by the Kuslin sisters who were illustrators and painters in Switzerland, with depictions of scenes from the Old Testament. Here is Abraham offering his son to God. There are a total of 129 plates, plus the title page, and it is bound in contemporary calf with a silver metal clasp.</a:t>
            </a:r>
          </a:p>
        </p:txBody>
      </p:sp>
      <p:pic>
        <p:nvPicPr>
          <p:cNvPr id="44039" name="Picture 7" descr="DSCN0143"/>
          <p:cNvPicPr>
            <a:picLocks noChangeAspect="1" noChangeArrowheads="1"/>
          </p:cNvPicPr>
          <p:nvPr>
            <p:ph idx="1"/>
          </p:nvPr>
        </p:nvPicPr>
        <p:blipFill>
          <a:blip r:embed="rId4" cstate="print"/>
          <a:srcRect l="28125" r="7292" b="8333"/>
          <a:stretch>
            <a:fillRect/>
          </a:stretch>
        </p:blipFill>
        <p:spPr>
          <a:xfrm>
            <a:off x="5334000" y="3810000"/>
            <a:ext cx="2649538" cy="2665413"/>
          </a:xfrm>
          <a:noFill/>
          <a:ln/>
          <a:effectLst>
            <a:outerShdw dist="89803" dir="2700000" algn="ctr" rotWithShape="0">
              <a:srgbClr val="808080"/>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5308</TotalTime>
  <Words>3273</Words>
  <Application>Microsoft Office PowerPoint</Application>
  <PresentationFormat>Letter Paper (8.5x11 in)</PresentationFormat>
  <Paragraphs>154</Paragraphs>
  <Slides>30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Times New Roman</vt:lpstr>
      <vt:lpstr>Garamond</vt:lpstr>
      <vt:lpstr>Arial</vt:lpstr>
      <vt:lpstr>Default Design</vt:lpstr>
      <vt:lpstr>Centuries  of  Miniature Books</vt:lpstr>
      <vt:lpstr>Slide 2</vt:lpstr>
      <vt:lpstr>CUNIEFORM TABLETS Almost As Old As the Written Word  Is Its Presentation in Miniature Form                                           </vt:lpstr>
      <vt:lpstr>EGYPTIAN SCARABS</vt:lpstr>
      <vt:lpstr>ILLUMINATED MANUSCRIPTS</vt:lpstr>
      <vt:lpstr>CALENDAR, PSALTER  &amp; BOOK OF HOURS</vt:lpstr>
      <vt:lpstr>MINIATURE INCUNABULA</vt:lpstr>
      <vt:lpstr>PSALTERIUM BIBLIAM c. 1525</vt:lpstr>
      <vt:lpstr>17TH CENTURY BOOKS</vt:lpstr>
      <vt:lpstr>RELIGIOUS BOOKS</vt:lpstr>
      <vt:lpstr>EMBROIDERED BINDINGS</vt:lpstr>
      <vt:lpstr>SPECIALTY BINDINGS</vt:lpstr>
      <vt:lpstr>18TH CENTURY BOOKS</vt:lpstr>
      <vt:lpstr>BOOKS OF PSALMS  </vt:lpstr>
      <vt:lpstr>Slide 15</vt:lpstr>
      <vt:lpstr>Slide 16</vt:lpstr>
      <vt:lpstr>NINETEENTH CENTURY</vt:lpstr>
      <vt:lpstr>Slide 18</vt:lpstr>
      <vt:lpstr>Slide 19</vt:lpstr>
      <vt:lpstr>Slide 20</vt:lpstr>
      <vt:lpstr> </vt:lpstr>
      <vt:lpstr>DESIGNER BINDINGS</vt:lpstr>
      <vt:lpstr>ILLUMINATED MANUSCRIPTS</vt:lpstr>
      <vt:lpstr>Slide 24</vt:lpstr>
      <vt:lpstr>BOOK STRUCTURES</vt:lpstr>
      <vt:lpstr>Slide 26</vt:lpstr>
      <vt:lpstr>DOLL HOUSE BOOKS</vt:lpstr>
      <vt:lpstr>Slide 28</vt:lpstr>
      <vt:lpstr>The Guinness Book of World Records the smallest ever printed book </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Joy of Collecting</dc:title>
  <dc:creator>Pistner</dc:creator>
  <cp:lastModifiedBy>stephen</cp:lastModifiedBy>
  <cp:revision>143</cp:revision>
  <cp:lastPrinted>2004-03-13T16:40:58Z</cp:lastPrinted>
  <dcterms:created xsi:type="dcterms:W3CDTF">2001-07-09T00:15:37Z</dcterms:created>
  <dcterms:modified xsi:type="dcterms:W3CDTF">2018-09-22T07:43:20Z</dcterms:modified>
</cp:coreProperties>
</file>